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</p:sldMasterIdLst>
  <p:sldIdLst>
    <p:sldId id="256" r:id="rId2"/>
    <p:sldId id="286" r:id="rId3"/>
    <p:sldId id="273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7" r:id="rId14"/>
    <p:sldId id="298" r:id="rId15"/>
    <p:sldId id="296" r:id="rId16"/>
    <p:sldId id="299" r:id="rId17"/>
    <p:sldId id="300" r:id="rId18"/>
    <p:sldId id="301" r:id="rId19"/>
    <p:sldId id="302" r:id="rId20"/>
    <p:sldId id="303" r:id="rId21"/>
    <p:sldId id="304" r:id="rId2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rgbClr val="FFFFFF"/>
        </a:solidFill>
        <a:latin typeface="Arial" panose="020B0604020202020204" pitchFamily="34" charset="0"/>
        <a:ea typeface="ヒラギノ角ゴ ProN W3" charset="0"/>
        <a:cs typeface="ヒラギノ角ゴ ProN W3" charset="0"/>
        <a:sym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rgbClr val="FFFFFF"/>
        </a:solidFill>
        <a:latin typeface="Arial" panose="020B0604020202020204" pitchFamily="34" charset="0"/>
        <a:ea typeface="ヒラギノ角ゴ ProN W3" charset="0"/>
        <a:cs typeface="ヒラギノ角ゴ ProN W3" charset="0"/>
        <a:sym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rgbClr val="FFFFFF"/>
        </a:solidFill>
        <a:latin typeface="Arial" panose="020B0604020202020204" pitchFamily="34" charset="0"/>
        <a:ea typeface="ヒラギノ角ゴ ProN W3" charset="0"/>
        <a:cs typeface="ヒラギノ角ゴ ProN W3" charset="0"/>
        <a:sym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rgbClr val="FFFFFF"/>
        </a:solidFill>
        <a:latin typeface="Arial" panose="020B0604020202020204" pitchFamily="34" charset="0"/>
        <a:ea typeface="ヒラギノ角ゴ ProN W3" charset="0"/>
        <a:cs typeface="ヒラギノ角ゴ ProN W3" charset="0"/>
        <a:sym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rgbClr val="FFFFFF"/>
        </a:solidFill>
        <a:latin typeface="Arial" panose="020B0604020202020204" pitchFamily="34" charset="0"/>
        <a:ea typeface="ヒラギノ角ゴ ProN W3" charset="0"/>
        <a:cs typeface="ヒラギノ角ゴ ProN W3" charset="0"/>
        <a:sym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rgbClr val="FFFFFF"/>
        </a:solidFill>
        <a:latin typeface="Arial" panose="020B0604020202020204" pitchFamily="34" charset="0"/>
        <a:ea typeface="ヒラギノ角ゴ ProN W3" charset="0"/>
        <a:cs typeface="ヒラギノ角ゴ ProN W3" charset="0"/>
        <a:sym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rgbClr val="FFFFFF"/>
        </a:solidFill>
        <a:latin typeface="Arial" panose="020B0604020202020204" pitchFamily="34" charset="0"/>
        <a:ea typeface="ヒラギノ角ゴ ProN W3" charset="0"/>
        <a:cs typeface="ヒラギノ角ゴ ProN W3" charset="0"/>
        <a:sym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rgbClr val="FFFFFF"/>
        </a:solidFill>
        <a:latin typeface="Arial" panose="020B0604020202020204" pitchFamily="34" charset="0"/>
        <a:ea typeface="ヒラギノ角ゴ ProN W3" charset="0"/>
        <a:cs typeface="ヒラギノ角ゴ ProN W3" charset="0"/>
        <a:sym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rgbClr val="FFFFFF"/>
        </a:solidFill>
        <a:latin typeface="Arial" panose="020B0604020202020204" pitchFamily="34" charset="0"/>
        <a:ea typeface="ヒラギノ角ゴ ProN W3" charset="0"/>
        <a:cs typeface="ヒラギノ角ゴ ProN W3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rian" initials="A" lastIdx="1" clrIdx="0">
    <p:extLst>
      <p:ext uri="{19B8F6BF-5375-455C-9EA6-DF929625EA0E}">
        <p15:presenceInfo xmlns:p15="http://schemas.microsoft.com/office/powerpoint/2012/main" userId="Adri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FFCC00"/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>
      <p:cViewPr varScale="1">
        <p:scale>
          <a:sx n="74" d="100"/>
          <a:sy n="74" d="100"/>
        </p:scale>
        <p:origin x="66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F52169-4641-4E5A-9DC2-3CA5B239E112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145576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A99E669-9D6E-4540-ADDC-B5029B2FB304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87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875"/>
            <a:ext cx="2057400" cy="6842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875"/>
            <a:ext cx="6019800" cy="6842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33CC2E-EFD3-4C32-8DFC-C340AB7FAEB4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11877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1C4582-CAE1-4EE5-8142-DA8B04584C8D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81901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05093C-961B-4B43-8549-9E01B1D14AED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40997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EF84D7-2983-497F-9551-F9055E72D19D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918523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B19415-C26C-4EAC-BD60-2FA18E266147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63564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49A1C5-2036-4ABD-8C86-C3A45EDE30E4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832757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075A824-C8B5-4DA8-9C9B-592B1114F7BB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635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91089E-E8DE-411C-83A2-87BDFB907673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719783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>
              <a:sym typeface="Book Antiqua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21A7E5-2418-4025-A9D9-4630529C2CDC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0252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"/>
          <p:cNvPicPr>
            <a:picLocks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5875"/>
            <a:ext cx="8229600" cy="166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9144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Lucida Sans" panose="020B0602030504020204" pitchFamily="34" charset="0"/>
              </a:rPr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76400"/>
            <a:ext cx="82296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9144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Book Antiqua" panose="02040602050305030304" pitchFamily="18" charset="0"/>
              </a:rPr>
              <a:t>Click to edit Master text styles</a:t>
            </a:r>
          </a:p>
          <a:p>
            <a:pPr lvl="1"/>
            <a:r>
              <a:rPr lang="en-US" smtClean="0">
                <a:sym typeface="Book Antiqua" panose="02040602050305030304" pitchFamily="18" charset="0"/>
              </a:rPr>
              <a:t>Second level</a:t>
            </a:r>
          </a:p>
          <a:p>
            <a:pPr lvl="2"/>
            <a:r>
              <a:rPr lang="en-US" smtClean="0">
                <a:sym typeface="Book Antiqua" panose="02040602050305030304" pitchFamily="18" charset="0"/>
              </a:rPr>
              <a:t>Third level</a:t>
            </a:r>
          </a:p>
          <a:p>
            <a:pPr lvl="3"/>
            <a:r>
              <a:rPr lang="en-US" smtClean="0">
                <a:sym typeface="Book Antiqua" panose="02040602050305030304" pitchFamily="18" charset="0"/>
              </a:rPr>
              <a:t>Fourth level</a:t>
            </a:r>
          </a:p>
          <a:p>
            <a:pPr lvl="4"/>
            <a:r>
              <a:rPr lang="en-US" smtClean="0">
                <a:sym typeface="Book Antiqua" panose="02040602050305030304" pitchFamily="18" charset="0"/>
              </a:rPr>
              <a:t>Fifth level</a:t>
            </a:r>
          </a:p>
        </p:txBody>
      </p:sp>
      <p:sp>
        <p:nvSpPr>
          <p:cNvPr id="2052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BCBCBC"/>
                </a:solidFill>
                <a:cs typeface="Arial" panose="020B0604020202020204" pitchFamily="34" charset="0"/>
              </a:defRPr>
            </a:lvl1pPr>
          </a:lstStyle>
          <a:p>
            <a:fld id="{C3B525B3-B78D-45DE-8DCA-6C83EB2C936F}" type="slidenum">
              <a:rPr lang="en-US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4145408" presetClass="entr" presetSubtype="261135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4145408" presetClass="entr" presetSubtype="261135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4145408" presetClass="entr" presetSubtype="261135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4145408" presetClass="entr" presetSubtype="261135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4145408" presetClass="entr" presetSubtype="261135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2051" grpId="0" build="p" autoUpdateAnimBg="0">
        <p:tmplLst>
          <p:tmpl lvl="1">
            <p:tnLst>
              <p:par>
                <p:cTn presetID="34145408" presetClass="entr" presetSubtype="26113536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499"/>
                          </p:stCondLst>
                        </p:cTn>
                        <p:tgtEl>
                          <p:spTgt spid="20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34145408" presetClass="entr" presetSubtype="2611353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499"/>
                          </p:stCondLst>
                        </p:cTn>
                        <p:tgtEl>
                          <p:spTgt spid="20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34145408" presetClass="entr" presetSubtype="2611353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499"/>
                          </p:stCondLst>
                        </p:cTn>
                        <p:tgtEl>
                          <p:spTgt spid="20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34145408" presetClass="entr" presetSubtype="2611353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499"/>
                          </p:stCondLst>
                        </p:cTn>
                        <p:tgtEl>
                          <p:spTgt spid="20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34145408" presetClass="entr" presetSubtype="2611353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499"/>
                          </p:stCondLst>
                        </p:cTn>
                        <p:tgtEl>
                          <p:spTgt spid="20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hf hdr="0" ftr="0" dt="0"/>
  <p:txStyles>
    <p:titleStyle>
      <a:lvl1pPr marL="39688" indent="-39688"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+mj-lt"/>
          <a:ea typeface="+mj-ea"/>
          <a:cs typeface="+mj-cs"/>
          <a:sym typeface="Lucida Sans" panose="020B0602030504020204" pitchFamily="34" charset="0"/>
        </a:defRPr>
      </a:lvl1pPr>
      <a:lvl2pPr marL="39688" indent="-39688"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charset="0"/>
          <a:ea typeface="ヒラギノ角ゴ ProN W6" charset="0"/>
          <a:cs typeface="ヒラギノ角ゴ ProN W6" charset="0"/>
          <a:sym typeface="Lucida Sans" panose="020B0602030504020204" pitchFamily="34" charset="0"/>
        </a:defRPr>
      </a:lvl2pPr>
      <a:lvl3pPr marL="39688" indent="-39688"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charset="0"/>
          <a:ea typeface="ヒラギノ角ゴ ProN W6" charset="0"/>
          <a:cs typeface="ヒラギノ角ゴ ProN W6" charset="0"/>
          <a:sym typeface="Lucida Sans" panose="020B0602030504020204" pitchFamily="34" charset="0"/>
        </a:defRPr>
      </a:lvl3pPr>
      <a:lvl4pPr marL="39688" indent="-39688"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charset="0"/>
          <a:ea typeface="ヒラギノ角ゴ ProN W6" charset="0"/>
          <a:cs typeface="ヒラギノ角ゴ ProN W6" charset="0"/>
          <a:sym typeface="Lucida Sans" panose="020B0602030504020204" pitchFamily="34" charset="0"/>
        </a:defRPr>
      </a:lvl4pPr>
      <a:lvl5pPr marL="39688" indent="-39688" algn="ctr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charset="0"/>
          <a:ea typeface="ヒラギノ角ゴ ProN W6" charset="0"/>
          <a:cs typeface="ヒラギノ角ゴ ProN W6" charset="0"/>
          <a:sym typeface="Lucida Sans" panose="020B0602030504020204" pitchFamily="34" charset="0"/>
        </a:defRPr>
      </a:lvl5pPr>
      <a:lvl6pPr marL="496888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charset="0"/>
          <a:ea typeface="ヒラギノ角ゴ ProN W6" charset="0"/>
          <a:cs typeface="ヒラギノ角ゴ ProN W6" charset="0"/>
          <a:sym typeface="Lucida Sans" charset="0"/>
        </a:defRPr>
      </a:lvl6pPr>
      <a:lvl7pPr marL="954088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charset="0"/>
          <a:ea typeface="ヒラギノ角ゴ ProN W6" charset="0"/>
          <a:cs typeface="ヒラギノ角ゴ ProN W6" charset="0"/>
          <a:sym typeface="Lucida Sans" charset="0"/>
        </a:defRPr>
      </a:lvl7pPr>
      <a:lvl8pPr marL="1411288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charset="0"/>
          <a:ea typeface="ヒラギノ角ゴ ProN W6" charset="0"/>
          <a:cs typeface="ヒラギノ角ゴ ProN W6" charset="0"/>
          <a:sym typeface="Lucida Sans" charset="0"/>
        </a:defRPr>
      </a:lvl8pPr>
      <a:lvl9pPr marL="1868488" algn="ctr" rtl="0" fontAlgn="base"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Lucida Sans" charset="0"/>
          <a:ea typeface="ヒラギノ角ゴ ProN W6" charset="0"/>
          <a:cs typeface="ヒラギノ角ゴ ProN W6" charset="0"/>
          <a:sym typeface="Lucida Sans" charset="0"/>
        </a:defRPr>
      </a:lvl9pPr>
    </p:titleStyle>
    <p:bodyStyle>
      <a:lvl1pPr marL="536575" indent="-411163" algn="l" rtl="0" eaLnBrk="0" fontAlgn="base" hangingPunct="0">
        <a:spcBef>
          <a:spcPts val="700"/>
        </a:spcBef>
        <a:spcAft>
          <a:spcPct val="0"/>
        </a:spcAft>
        <a:buClr>
          <a:srgbClr val="F9F9F9"/>
        </a:buClr>
        <a:buSzPct val="64000"/>
        <a:buFont typeface="Wingdings 2" panose="05020102010507070707" pitchFamily="18" charset="2"/>
        <a:buChar char="¨"/>
        <a:defRPr sz="2800">
          <a:solidFill>
            <a:schemeClr val="tx1"/>
          </a:solidFill>
          <a:latin typeface="+mn-lt"/>
          <a:ea typeface="+mn-ea"/>
          <a:cs typeface="+mn-cs"/>
          <a:sym typeface="Book Antiqua" panose="02040602050305030304" pitchFamily="18" charset="0"/>
        </a:defRPr>
      </a:lvl1pPr>
      <a:lvl2pPr marL="857250" indent="-282575" algn="l" rtl="0" eaLnBrk="0" fontAlgn="base" hangingPunct="0">
        <a:spcBef>
          <a:spcPts val="600"/>
        </a:spcBef>
        <a:spcAft>
          <a:spcPct val="0"/>
        </a:spcAft>
        <a:buClr>
          <a:srgbClr val="FFFFFF"/>
        </a:buClr>
        <a:buSzPct val="80000"/>
        <a:buFont typeface="Wingdings 2" panose="05020102010507070707" pitchFamily="18" charset="2"/>
        <a:buChar char="¡"/>
        <a:defRPr sz="2400">
          <a:solidFill>
            <a:schemeClr val="tx1"/>
          </a:solidFill>
          <a:latin typeface="+mn-lt"/>
          <a:ea typeface="+mn-ea"/>
          <a:cs typeface="+mn-cs"/>
          <a:sym typeface="Book Antiqua" panose="02040602050305030304" pitchFamily="18" charset="0"/>
        </a:defRPr>
      </a:lvl2pPr>
      <a:lvl3pPr marL="1122363" indent="-228600" algn="l" rtl="0" eaLnBrk="0" fontAlgn="base" hangingPunct="0">
        <a:spcBef>
          <a:spcPts val="500"/>
        </a:spcBef>
        <a:spcAft>
          <a:spcPct val="0"/>
        </a:spcAft>
        <a:buClr>
          <a:srgbClr val="FFFFFF"/>
        </a:buClr>
        <a:buSzPct val="94000"/>
        <a:buFont typeface="Wingdings" panose="05000000000000000000" pitchFamily="2" charset="2"/>
        <a:buChar char="ú"/>
        <a:defRPr sz="2200">
          <a:solidFill>
            <a:schemeClr val="tx1"/>
          </a:solidFill>
          <a:latin typeface="+mn-lt"/>
          <a:ea typeface="+mn-ea"/>
          <a:cs typeface="+mn-cs"/>
          <a:sym typeface="Book Antiqua" panose="02040602050305030304" pitchFamily="18" charset="0"/>
        </a:defRPr>
      </a:lvl3pPr>
      <a:lvl4pPr marL="1341438" indent="-182563" algn="l" rtl="0" eaLnBrk="0" fontAlgn="base" hangingPunct="0">
        <a:spcBef>
          <a:spcPts val="500"/>
        </a:spcBef>
        <a:spcAft>
          <a:spcPct val="0"/>
        </a:spcAft>
        <a:buClr>
          <a:srgbClr val="FFFFFF"/>
        </a:buClr>
        <a:buSzPct val="100000"/>
        <a:buFont typeface="Wingdings 3" panose="05040102010807070707" pitchFamily="18" charset="2"/>
        <a:buChar char="­"/>
        <a:defRPr sz="2000">
          <a:solidFill>
            <a:schemeClr val="tx1"/>
          </a:solidFill>
          <a:latin typeface="+mn-lt"/>
          <a:ea typeface="+mn-ea"/>
          <a:cs typeface="+mn-cs"/>
          <a:sym typeface="Book Antiqua" panose="02040602050305030304" pitchFamily="18" charset="0"/>
        </a:defRPr>
      </a:lvl4pPr>
      <a:lvl5pPr marL="1533525" indent="-182563" algn="l" rtl="0" eaLnBrk="0" fontAlgn="base" hangingPunct="0">
        <a:spcBef>
          <a:spcPts val="500"/>
        </a:spcBef>
        <a:spcAft>
          <a:spcPct val="0"/>
        </a:spcAft>
        <a:buClr>
          <a:srgbClr val="FFFFFF"/>
        </a:buClr>
        <a:buSzPct val="100000"/>
        <a:buFont typeface="Wingdings 2" panose="05020102010507070707" pitchFamily="18" charset="2"/>
        <a:buChar char=" "/>
        <a:defRPr sz="2000">
          <a:solidFill>
            <a:schemeClr val="tx1"/>
          </a:solidFill>
          <a:latin typeface="+mn-lt"/>
          <a:ea typeface="+mn-ea"/>
          <a:cs typeface="+mn-cs"/>
          <a:sym typeface="Book Antiqua" panose="02040602050305030304" pitchFamily="18" charset="0"/>
        </a:defRPr>
      </a:lvl5pPr>
      <a:lvl6pPr marL="1990725" indent="-182563" algn="l" rtl="0" fontAlgn="base">
        <a:spcBef>
          <a:spcPts val="500"/>
        </a:spcBef>
        <a:spcAft>
          <a:spcPct val="0"/>
        </a:spcAft>
        <a:buClr>
          <a:srgbClr val="FFFFFF"/>
        </a:buClr>
        <a:buSzPct val="100000"/>
        <a:buFont typeface="Wingdings 2" charset="2"/>
        <a:buChar char=" "/>
        <a:defRPr sz="2000">
          <a:solidFill>
            <a:schemeClr val="tx1"/>
          </a:solidFill>
          <a:latin typeface="+mn-lt"/>
          <a:ea typeface="+mn-ea"/>
          <a:cs typeface="+mn-cs"/>
          <a:sym typeface="Book Antiqua" charset="0"/>
        </a:defRPr>
      </a:lvl6pPr>
      <a:lvl7pPr marL="2447925" indent="-182563" algn="l" rtl="0" fontAlgn="base">
        <a:spcBef>
          <a:spcPts val="500"/>
        </a:spcBef>
        <a:spcAft>
          <a:spcPct val="0"/>
        </a:spcAft>
        <a:buClr>
          <a:srgbClr val="FFFFFF"/>
        </a:buClr>
        <a:buSzPct val="100000"/>
        <a:buFont typeface="Wingdings 2" charset="2"/>
        <a:buChar char=" "/>
        <a:defRPr sz="2000">
          <a:solidFill>
            <a:schemeClr val="tx1"/>
          </a:solidFill>
          <a:latin typeface="+mn-lt"/>
          <a:ea typeface="+mn-ea"/>
          <a:cs typeface="+mn-cs"/>
          <a:sym typeface="Book Antiqua" charset="0"/>
        </a:defRPr>
      </a:lvl7pPr>
      <a:lvl8pPr marL="2905125" indent="-182563" algn="l" rtl="0" fontAlgn="base">
        <a:spcBef>
          <a:spcPts val="500"/>
        </a:spcBef>
        <a:spcAft>
          <a:spcPct val="0"/>
        </a:spcAft>
        <a:buClr>
          <a:srgbClr val="FFFFFF"/>
        </a:buClr>
        <a:buSzPct val="100000"/>
        <a:buFont typeface="Wingdings 2" charset="2"/>
        <a:buChar char=" "/>
        <a:defRPr sz="2000">
          <a:solidFill>
            <a:schemeClr val="tx1"/>
          </a:solidFill>
          <a:latin typeface="+mn-lt"/>
          <a:ea typeface="+mn-ea"/>
          <a:cs typeface="+mn-cs"/>
          <a:sym typeface="Book Antiqua" charset="0"/>
        </a:defRPr>
      </a:lvl8pPr>
      <a:lvl9pPr marL="3362325" indent="-182563" algn="l" rtl="0" fontAlgn="base">
        <a:spcBef>
          <a:spcPts val="500"/>
        </a:spcBef>
        <a:spcAft>
          <a:spcPct val="0"/>
        </a:spcAft>
        <a:buClr>
          <a:srgbClr val="FFFFFF"/>
        </a:buClr>
        <a:buSzPct val="100000"/>
        <a:buFont typeface="Wingdings 2" charset="2"/>
        <a:buChar char=" "/>
        <a:defRPr sz="2000">
          <a:solidFill>
            <a:schemeClr val="tx1"/>
          </a:solidFill>
          <a:latin typeface="+mn-lt"/>
          <a:ea typeface="+mn-ea"/>
          <a:cs typeface="+mn-cs"/>
          <a:sym typeface="Book Antiqua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2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FB2488F4-027F-4E6F-8C11-1944633F60B7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1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2. Ciclo </a:t>
            </a:r>
            <a:r>
              <a:rPr lang="es-AR" dirty="0" err="1" smtClean="0"/>
              <a:t>Evangelístico</a:t>
            </a:r>
            <a:endParaRPr lang="es-AR" dirty="0"/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10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361542" y="1920421"/>
            <a:ext cx="8302512" cy="1752600"/>
          </a:xfrm>
        </p:spPr>
        <p:txBody>
          <a:bodyPr/>
          <a:lstStyle/>
          <a:p>
            <a:pPr marL="125412" indent="0">
              <a:buClrTx/>
              <a:buNone/>
            </a:pPr>
            <a:r>
              <a:rPr lang="es-AR" b="1" u="sng" dirty="0" smtClean="0">
                <a:latin typeface="KaiTi" panose="02010609060101010101" pitchFamily="49" charset="-122"/>
                <a:ea typeface="KaiTi" panose="02010609060101010101" pitchFamily="49" charset="-122"/>
              </a:rPr>
              <a:t>SEMANA 5:</a:t>
            </a:r>
            <a:r>
              <a:rPr lang="es-AR" b="1" dirty="0" smtClean="0">
                <a:latin typeface="KaiTi" panose="02010609060101010101" pitchFamily="49" charset="-122"/>
                <a:ea typeface="KaiTi" panose="02010609060101010101" pitchFamily="49" charset="-122"/>
              </a:rPr>
              <a:t>  Cosecha</a:t>
            </a:r>
            <a:endParaRPr lang="es-AR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n-US" sz="2400" b="1" dirty="0" smtClean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s-AR" sz="2400" b="1" dirty="0" smtClean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dirty="0" smtClean="0">
                <a:latin typeface="Gill Sans MT" panose="020B0502020104020203" pitchFamily="34" charset="0"/>
              </a:rPr>
              <a:t>Se los pasa a buscar y se los lleva a la fiesta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dirty="0" smtClean="0">
                <a:latin typeface="Gill Sans MT" panose="020B0502020104020203" pitchFamily="34" charset="0"/>
              </a:rPr>
              <a:t>Se realiza un culto especial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dirty="0" smtClean="0">
                <a:latin typeface="Gill Sans MT" panose="020B0502020104020203" pitchFamily="34" charset="0"/>
              </a:rPr>
              <a:t>Hay un llamamiento y luego de eso se los conecta con un grupo de amistad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dirty="0" smtClean="0">
                <a:latin typeface="Gill Sans MT" panose="020B0502020104020203" pitchFamily="34" charset="0"/>
              </a:rPr>
              <a:t>Se hace la comida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endParaRPr lang="es-AR" dirty="0" smtClean="0"/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10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</p:grpSpPr>
        <p:sp>
          <p:nvSpPr>
            <p:cNvPr id="12" name="Forma 11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solidFill>
              <a:srgbClr val="00B05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a 4"/>
            <p:cNvSpPr/>
            <p:nvPr/>
          </p:nvSpPr>
          <p:spPr>
            <a:xfrm rot="20920621">
              <a:off x="3369383" y="2565913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.2.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Ciclo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err="1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Evangelístico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9" name="Doble onda 8"/>
          <p:cNvSpPr/>
          <p:nvPr/>
        </p:nvSpPr>
        <p:spPr bwMode="auto">
          <a:xfrm rot="2615328">
            <a:off x="5979784" y="564075"/>
            <a:ext cx="4201657" cy="990600"/>
          </a:xfrm>
          <a:prstGeom prst="doubleWave">
            <a:avLst/>
          </a:prstGeom>
          <a:solidFill>
            <a:srgbClr val="CEB966"/>
          </a:solidFill>
          <a:ln w="127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Semana</a:t>
            </a:r>
            <a:r>
              <a:rPr kumimoji="0" lang="en-US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 5</a:t>
            </a:r>
            <a:endParaRPr kumimoji="0" lang="es-AR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iondi" panose="02000505030000020004" pitchFamily="2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49479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308213" y="809625"/>
            <a:ext cx="7772400" cy="1470025"/>
          </a:xfrm>
        </p:spPr>
        <p:txBody>
          <a:bodyPr/>
          <a:lstStyle/>
          <a:p>
            <a:r>
              <a:rPr lang="es-AR" sz="2800" b="0" dirty="0"/>
              <a:t>ENGRANAJE </a:t>
            </a:r>
            <a:r>
              <a:rPr lang="es-AR" sz="2800" b="0" dirty="0" smtClean="0"/>
              <a:t>3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dirty="0" smtClean="0"/>
              <a:t>Los Grupos de Amistad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22326" y="2349714"/>
            <a:ext cx="7391399" cy="1752600"/>
          </a:xfrm>
        </p:spPr>
        <p:txBody>
          <a:bodyPr/>
          <a:lstStyle/>
          <a:p>
            <a:r>
              <a:rPr lang="es-AR" dirty="0" smtClean="0">
                <a:latin typeface="Josschrift" panose="02000606030000020004" pitchFamily="2" charset="0"/>
              </a:rPr>
              <a:t>“</a:t>
            </a:r>
            <a:r>
              <a:rPr lang="es-AR" dirty="0">
                <a:latin typeface="Josschrift" panose="02000606030000020004" pitchFamily="2" charset="0"/>
              </a:rPr>
              <a:t>Mientras Jesús estaba comiendo en casa de Mateo, muchos *recaudadores de impuestos y *pecadores llegaron y comieron con él y sus discípulos. </a:t>
            </a:r>
            <a:r>
              <a:rPr lang="es-AR" baseline="30000" dirty="0">
                <a:latin typeface="Josschrift" panose="02000606030000020004" pitchFamily="2" charset="0"/>
              </a:rPr>
              <a:t>11 </a:t>
            </a:r>
            <a:r>
              <a:rPr lang="es-AR" dirty="0">
                <a:latin typeface="Josschrift" panose="02000606030000020004" pitchFamily="2" charset="0"/>
              </a:rPr>
              <a:t>Cuando los fariseos vieron esto, les preguntaron a sus discípulos:</a:t>
            </a:r>
          </a:p>
          <a:p>
            <a:r>
              <a:rPr lang="es-AR" dirty="0">
                <a:latin typeface="Josschrift" panose="02000606030000020004" pitchFamily="2" charset="0"/>
              </a:rPr>
              <a:t>—¿Por qué come su maestro con recaudadores de impuestos y con pecadores</a:t>
            </a:r>
            <a:r>
              <a:rPr lang="es-AR" dirty="0" smtClean="0">
                <a:latin typeface="Josschrift" panose="02000606030000020004" pitchFamily="2" charset="0"/>
              </a:rPr>
              <a:t>?.”</a:t>
            </a:r>
          </a:p>
          <a:p>
            <a:r>
              <a:rPr lang="es-AR" sz="2400" b="1" dirty="0" smtClean="0"/>
              <a:t>Marcos 9:10-11</a:t>
            </a:r>
          </a:p>
          <a:p>
            <a:endParaRPr lang="es-AR" dirty="0" smtClean="0">
              <a:latin typeface="Simpsonfont" pitchFamily="2" charset="0"/>
            </a:endParaRPr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11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11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8" name="Grupo 7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  <a:solidFill>
            <a:srgbClr val="FF3300"/>
          </a:solidFill>
        </p:grpSpPr>
        <p:sp>
          <p:nvSpPr>
            <p:cNvPr id="9" name="Forma 8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orma 4"/>
            <p:cNvSpPr/>
            <p:nvPr/>
          </p:nvSpPr>
          <p:spPr>
            <a:xfrm rot="20920621">
              <a:off x="3371097" y="2574739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.3.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Grupos de Amistad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1054829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3. Los Grupos de Amistad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idx="1"/>
          </p:nvPr>
        </p:nvSpPr>
        <p:spPr>
          <a:xfrm>
            <a:off x="457200" y="2030038"/>
            <a:ext cx="8229600" cy="5181600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ü"/>
            </a:pPr>
            <a:r>
              <a:rPr lang="es-AR" b="1" dirty="0" smtClean="0">
                <a:cs typeface="Arial" panose="020B0604020202020204" pitchFamily="34" charset="0"/>
              </a:rPr>
              <a:t>Jesús iba siempre a la casa de los pecadores</a:t>
            </a:r>
          </a:p>
          <a:p>
            <a:pPr>
              <a:buClrTx/>
              <a:buFont typeface="Wingdings" panose="05000000000000000000" pitchFamily="2" charset="2"/>
              <a:buChar char="ü"/>
            </a:pPr>
            <a:r>
              <a:rPr lang="es-AR" b="1" dirty="0" smtClean="0">
                <a:cs typeface="Arial" panose="020B0604020202020204" pitchFamily="34" charset="0"/>
              </a:rPr>
              <a:t>Ese mismo modelo, lo continuaron sus discípulos </a:t>
            </a:r>
          </a:p>
          <a:p>
            <a:pPr lvl="1">
              <a:buClrTx/>
              <a:buFont typeface="Wingdings" panose="05000000000000000000" pitchFamily="2" charset="2"/>
              <a:buChar char="ü"/>
            </a:pPr>
            <a:r>
              <a:rPr lang="es-AR" b="1" dirty="0" smtClean="0">
                <a:cs typeface="Arial" panose="020B0604020202020204" pitchFamily="34" charset="0"/>
              </a:rPr>
              <a:t>Hechos 5:42</a:t>
            </a:r>
          </a:p>
          <a:p>
            <a:pPr lvl="1">
              <a:buClrTx/>
              <a:buFont typeface="Wingdings" panose="05000000000000000000" pitchFamily="2" charset="2"/>
              <a:buChar char="ü"/>
            </a:pPr>
            <a:r>
              <a:rPr lang="es-AR" b="1" dirty="0" smtClean="0">
                <a:cs typeface="Arial" panose="020B0604020202020204" pitchFamily="34" charset="0"/>
              </a:rPr>
              <a:t>Hechos 20:20</a:t>
            </a:r>
          </a:p>
          <a:p>
            <a:pPr>
              <a:buClrTx/>
              <a:buFont typeface="Wingdings" panose="05000000000000000000" pitchFamily="2" charset="2"/>
              <a:buChar char="ü"/>
            </a:pPr>
            <a:r>
              <a:rPr lang="es-AR" b="1" dirty="0" smtClean="0">
                <a:cs typeface="Arial" panose="020B0604020202020204" pitchFamily="34" charset="0"/>
              </a:rPr>
              <a:t>El trabajo por las casas es la clave de la estrategia de  Jesús</a:t>
            </a:r>
          </a:p>
          <a:p>
            <a:endParaRPr lang="es-AR" sz="3200" dirty="0" smtClean="0">
              <a:latin typeface="Simpsonfont" pitchFamily="2" charset="0"/>
            </a:endParaRPr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12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12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8" name="Grupo 7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  <a:solidFill>
            <a:srgbClr val="FF3300"/>
          </a:solidFill>
        </p:grpSpPr>
        <p:sp>
          <p:nvSpPr>
            <p:cNvPr id="9" name="Forma 8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orma 4"/>
            <p:cNvSpPr/>
            <p:nvPr/>
          </p:nvSpPr>
          <p:spPr>
            <a:xfrm rot="20920621">
              <a:off x="3371097" y="2574739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.3.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Retiros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3506302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308213" y="809625"/>
            <a:ext cx="7772400" cy="1470025"/>
          </a:xfrm>
        </p:spPr>
        <p:txBody>
          <a:bodyPr/>
          <a:lstStyle/>
          <a:p>
            <a:r>
              <a:rPr lang="es-AR" sz="2800" b="0" dirty="0"/>
              <a:t>ENGRANAJE </a:t>
            </a:r>
            <a:r>
              <a:rPr lang="es-AR" sz="2800" b="0" dirty="0" smtClean="0"/>
              <a:t>4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dirty="0" smtClean="0"/>
              <a:t>Los Retiros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1" y="3105198"/>
            <a:ext cx="6400800" cy="1752600"/>
          </a:xfrm>
        </p:spPr>
        <p:txBody>
          <a:bodyPr/>
          <a:lstStyle/>
          <a:p>
            <a:r>
              <a:rPr lang="es-AR" dirty="0" smtClean="0">
                <a:latin typeface="Josschrift" panose="02000606030000020004" pitchFamily="2" charset="0"/>
              </a:rPr>
              <a:t>“</a:t>
            </a:r>
            <a:r>
              <a:rPr lang="es-AR" dirty="0">
                <a:latin typeface="Josschrift" panose="02000606030000020004" pitchFamily="2" charset="0"/>
              </a:rPr>
              <a:t>Jesús se retiró al lago con sus discípulos, y mucha gente de Galilea lo siguió</a:t>
            </a:r>
            <a:r>
              <a:rPr lang="es-AR" dirty="0" smtClean="0">
                <a:latin typeface="Josschrift" panose="02000606030000020004" pitchFamily="2" charset="0"/>
              </a:rPr>
              <a:t>.”</a:t>
            </a:r>
          </a:p>
          <a:p>
            <a:r>
              <a:rPr lang="es-AR" sz="2400" b="1" dirty="0" smtClean="0"/>
              <a:t>Marcos 3:7</a:t>
            </a:r>
          </a:p>
          <a:p>
            <a:endParaRPr lang="es-AR" dirty="0" smtClean="0">
              <a:latin typeface="Simpsonfont" pitchFamily="2" charset="0"/>
            </a:endParaRPr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13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13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8" name="Grupo 7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  <a:solidFill>
            <a:srgbClr val="7030A0"/>
          </a:solidFill>
        </p:grpSpPr>
        <p:sp>
          <p:nvSpPr>
            <p:cNvPr id="9" name="Forma 8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orma 4"/>
            <p:cNvSpPr/>
            <p:nvPr/>
          </p:nvSpPr>
          <p:spPr>
            <a:xfrm rot="20920621">
              <a:off x="3371097" y="2574739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.4.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Retiros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0800683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3. Los Retiros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>
                <a:cs typeface="Arial" panose="020B0604020202020204" pitchFamily="34" charset="0"/>
              </a:rPr>
              <a:t>Se realizan dos tipos de Retiros:</a:t>
            </a:r>
          </a:p>
          <a:p>
            <a:endParaRPr lang="es-AR" sz="2400" b="1" dirty="0">
              <a:cs typeface="Arial" panose="020B0604020202020204" pitchFamily="34" charset="0"/>
            </a:endParaRPr>
          </a:p>
          <a:p>
            <a:r>
              <a:rPr lang="es-AR" sz="2400" b="1" dirty="0" smtClean="0">
                <a:cs typeface="Arial" panose="020B0604020202020204" pitchFamily="34" charset="0"/>
              </a:rPr>
              <a:t>1. </a:t>
            </a:r>
            <a:r>
              <a:rPr lang="es-AR" sz="2400" b="1" dirty="0" err="1" smtClean="0">
                <a:cs typeface="Arial" panose="020B0604020202020204" pitchFamily="34" charset="0"/>
              </a:rPr>
              <a:t>Evangelísticos</a:t>
            </a:r>
            <a:r>
              <a:rPr lang="es-AR" sz="2400" b="1" dirty="0" smtClean="0">
                <a:cs typeface="Arial" panose="020B0604020202020204" pitchFamily="34" charset="0"/>
              </a:rPr>
              <a:t> (16 conferencias)</a:t>
            </a:r>
          </a:p>
          <a:p>
            <a:r>
              <a:rPr lang="es-AR" sz="2400" b="1" dirty="0" smtClean="0">
                <a:cs typeface="Arial" panose="020B0604020202020204" pitchFamily="34" charset="0"/>
              </a:rPr>
              <a:t>2. De liderazgo</a:t>
            </a:r>
          </a:p>
          <a:p>
            <a:endParaRPr lang="es-AR" dirty="0" smtClean="0">
              <a:latin typeface="Simpsonfont" pitchFamily="2" charset="0"/>
            </a:endParaRPr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14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14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  <a:solidFill>
            <a:srgbClr val="7030A0"/>
          </a:solidFill>
        </p:grpSpPr>
        <p:sp>
          <p:nvSpPr>
            <p:cNvPr id="12" name="Forma 11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a 4"/>
            <p:cNvSpPr/>
            <p:nvPr/>
          </p:nvSpPr>
          <p:spPr>
            <a:xfrm rot="20920621">
              <a:off x="3371097" y="2574739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.4.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Retiros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21866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"/>
                            </p:stCondLst>
                            <p:childTnLst>
                              <p:par>
                                <p:cTn id="1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308213" y="892175"/>
            <a:ext cx="7772400" cy="1470025"/>
          </a:xfrm>
        </p:spPr>
        <p:txBody>
          <a:bodyPr/>
          <a:lstStyle/>
          <a:p>
            <a:r>
              <a:rPr lang="es-AR" sz="2800" b="0" dirty="0"/>
              <a:t>ENGRANAJE </a:t>
            </a:r>
            <a:r>
              <a:rPr lang="es-AR" sz="2800" b="0" dirty="0" smtClean="0"/>
              <a:t>5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dirty="0" smtClean="0"/>
              <a:t>Escuela de Discipulado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90935" y="2667000"/>
            <a:ext cx="6400800" cy="1752600"/>
          </a:xfrm>
        </p:spPr>
        <p:txBody>
          <a:bodyPr/>
          <a:lstStyle/>
          <a:p>
            <a:r>
              <a:rPr lang="es-AR" dirty="0" smtClean="0">
                <a:latin typeface="Josschrift" panose="02000606030000020004" pitchFamily="2" charset="0"/>
              </a:rPr>
              <a:t>“</a:t>
            </a:r>
            <a:r>
              <a:rPr lang="es-AR" dirty="0">
                <a:latin typeface="Josschrift" panose="02000606030000020004" pitchFamily="2" charset="0"/>
              </a:rPr>
              <a:t>Una vez que se despidió de la multitud, entró en la casa. Se le acercaron sus discípulos y le pidieron:</a:t>
            </a:r>
          </a:p>
          <a:p>
            <a:r>
              <a:rPr lang="es-AR" dirty="0">
                <a:latin typeface="Josschrift" panose="02000606030000020004" pitchFamily="2" charset="0"/>
              </a:rPr>
              <a:t>—Explícanos la parábola de la mala hierba del </a:t>
            </a:r>
            <a:r>
              <a:rPr lang="es-AR" dirty="0" smtClean="0">
                <a:latin typeface="Josschrift" panose="02000606030000020004" pitchFamily="2" charset="0"/>
              </a:rPr>
              <a:t>campo.”</a:t>
            </a:r>
          </a:p>
          <a:p>
            <a:endParaRPr lang="es-AR" dirty="0" smtClean="0">
              <a:latin typeface="Josschrift" panose="02000606030000020004" pitchFamily="2" charset="0"/>
            </a:endParaRPr>
          </a:p>
          <a:p>
            <a:r>
              <a:rPr lang="es-AR" sz="2400" b="1" dirty="0" smtClean="0"/>
              <a:t>Mateo 13:36</a:t>
            </a:r>
          </a:p>
          <a:p>
            <a:endParaRPr lang="es-AR" dirty="0" smtClean="0">
              <a:latin typeface="Simpsonfont" pitchFamily="2" charset="0"/>
            </a:endParaRPr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15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15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8" name="Grupo 7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  <a:solidFill>
            <a:srgbClr val="0070C0"/>
          </a:solidFill>
        </p:grpSpPr>
        <p:sp>
          <p:nvSpPr>
            <p:cNvPr id="9" name="Forma 8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orma 4"/>
            <p:cNvSpPr/>
            <p:nvPr/>
          </p:nvSpPr>
          <p:spPr>
            <a:xfrm rot="20920621">
              <a:off x="3371097" y="2574739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.5.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Discipulado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9160135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5. Escuela de Discipulado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5412" indent="0">
              <a:buNone/>
            </a:pPr>
            <a:r>
              <a:rPr lang="es-AR" dirty="0" smtClean="0">
                <a:cs typeface="Arial" panose="020B0604020202020204" pitchFamily="34" charset="0"/>
              </a:rPr>
              <a:t>Después de haber llevado a nuestro amigo al retiro, saldrá por fe lleno del </a:t>
            </a:r>
            <a:r>
              <a:rPr lang="es-AR" dirty="0" err="1" smtClean="0">
                <a:cs typeface="Arial" panose="020B0604020202020204" pitchFamily="34" charset="0"/>
              </a:rPr>
              <a:t>Espiritu</a:t>
            </a:r>
            <a:r>
              <a:rPr lang="es-AR" dirty="0" smtClean="0">
                <a:cs typeface="Arial" panose="020B0604020202020204" pitchFamily="34" charset="0"/>
              </a:rPr>
              <a:t> y con la decisión de bautizarse</a:t>
            </a:r>
          </a:p>
          <a:p>
            <a:endParaRPr lang="es-AR" sz="2400" b="1" dirty="0">
              <a:cs typeface="Arial" panose="020B0604020202020204" pitchFamily="34" charset="0"/>
            </a:endParaRPr>
          </a:p>
          <a:p>
            <a:pPr marL="125412" indent="0">
              <a:buNone/>
            </a:pPr>
            <a:r>
              <a:rPr lang="es-AR" sz="2400" b="1" dirty="0" smtClean="0">
                <a:cs typeface="Arial" panose="020B0604020202020204" pitchFamily="34" charset="0"/>
              </a:rPr>
              <a:t>Se lo contacta con la Escuela de Discipulado.</a:t>
            </a:r>
            <a:endParaRPr lang="es-AR" sz="2400" b="1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cs typeface="Arial" panose="020B0604020202020204" pitchFamily="34" charset="0"/>
            </a:endParaRPr>
          </a:p>
          <a:p>
            <a:pPr marL="582612" indent="-457200">
              <a:buFont typeface="+mj-lt"/>
              <a:buAutoNum type="arabicPeriod"/>
            </a:pPr>
            <a:r>
              <a:rPr lang="es-AR" sz="2400" b="1" dirty="0" smtClean="0">
                <a:cs typeface="Arial" panose="020B0604020202020204" pitchFamily="34" charset="0"/>
              </a:rPr>
              <a:t>Nivel 1</a:t>
            </a:r>
            <a:r>
              <a:rPr lang="es-AR" sz="2400" dirty="0" smtClean="0">
                <a:cs typeface="Arial" panose="020B0604020202020204" pitchFamily="34" charset="0"/>
              </a:rPr>
              <a:t>: Discipulado para Nuevos Conversos (40 lecciones)</a:t>
            </a:r>
          </a:p>
          <a:p>
            <a:pPr marL="582612" indent="-457200">
              <a:buFont typeface="+mj-lt"/>
              <a:buAutoNum type="arabicPeriod"/>
            </a:pPr>
            <a:r>
              <a:rPr lang="es-AR" sz="2400" b="1" dirty="0" smtClean="0">
                <a:cs typeface="Arial" panose="020B0604020202020204" pitchFamily="34" charset="0"/>
              </a:rPr>
              <a:t>Nivel 2</a:t>
            </a:r>
            <a:r>
              <a:rPr lang="es-AR" sz="2400" dirty="0" smtClean="0">
                <a:cs typeface="Arial" panose="020B0604020202020204" pitchFamily="34" charset="0"/>
              </a:rPr>
              <a:t>. Discipulado para </a:t>
            </a:r>
            <a:r>
              <a:rPr lang="es-AR" sz="2400" dirty="0" err="1" smtClean="0">
                <a:cs typeface="Arial" panose="020B0604020202020204" pitchFamily="34" charset="0"/>
              </a:rPr>
              <a:t>Timoteos</a:t>
            </a:r>
            <a:r>
              <a:rPr lang="es-AR" sz="2400" dirty="0" smtClean="0">
                <a:cs typeface="Arial" panose="020B0604020202020204" pitchFamily="34" charset="0"/>
              </a:rPr>
              <a:t> (20 lecciones)</a:t>
            </a:r>
          </a:p>
          <a:p>
            <a:pPr marL="582612" indent="-457200">
              <a:buFont typeface="+mj-lt"/>
              <a:buAutoNum type="arabicPeriod"/>
            </a:pPr>
            <a:r>
              <a:rPr lang="es-AR" sz="2400" b="1" dirty="0" smtClean="0">
                <a:cs typeface="Arial" panose="020B0604020202020204" pitchFamily="34" charset="0"/>
              </a:rPr>
              <a:t>Nivel 3</a:t>
            </a:r>
            <a:r>
              <a:rPr lang="es-AR" sz="2400" dirty="0" smtClean="0">
                <a:cs typeface="Arial" panose="020B0604020202020204" pitchFamily="34" charset="0"/>
              </a:rPr>
              <a:t>: Se da en la reunión semanal de líderes (Engranaje 6)</a:t>
            </a:r>
          </a:p>
          <a:p>
            <a:pPr marL="125412" indent="0">
              <a:buNone/>
            </a:pPr>
            <a:endParaRPr lang="es-AR" sz="2400" b="1" dirty="0" smtClean="0">
              <a:cs typeface="Arial" panose="020B0604020202020204" pitchFamily="34" charset="0"/>
            </a:endParaRPr>
          </a:p>
          <a:p>
            <a:pPr marL="582612" indent="-457200">
              <a:buFont typeface="+mj-lt"/>
              <a:buAutoNum type="arabicPeriod"/>
            </a:pPr>
            <a:endParaRPr lang="es-AR" sz="2400" b="1" dirty="0" smtClean="0">
              <a:cs typeface="Arial" panose="020B0604020202020204" pitchFamily="34" charset="0"/>
            </a:endParaRPr>
          </a:p>
          <a:p>
            <a:endParaRPr lang="es-AR" dirty="0" smtClean="0">
              <a:latin typeface="Simpsonfont" pitchFamily="2" charset="0"/>
            </a:endParaRPr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16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16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15" name="Grupo 14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  <a:solidFill>
            <a:srgbClr val="0070C0"/>
          </a:solidFill>
        </p:grpSpPr>
        <p:sp>
          <p:nvSpPr>
            <p:cNvPr id="16" name="Forma 15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Forma 4"/>
            <p:cNvSpPr/>
            <p:nvPr/>
          </p:nvSpPr>
          <p:spPr>
            <a:xfrm rot="20920621">
              <a:off x="3371097" y="2574739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.5.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Discipulado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2" name="Llamada rectangular 1"/>
          <p:cNvSpPr/>
          <p:nvPr/>
        </p:nvSpPr>
        <p:spPr bwMode="auto">
          <a:xfrm>
            <a:off x="6705600" y="2745475"/>
            <a:ext cx="1981200" cy="990600"/>
          </a:xfrm>
          <a:prstGeom prst="wedgeRectCallout">
            <a:avLst>
              <a:gd name="adj1" fmla="val -109696"/>
              <a:gd name="adj2" fmla="val 169962"/>
            </a:avLst>
          </a:prstGeom>
          <a:solidFill>
            <a:srgbClr val="92D05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800" i="0" u="none" strike="noStrike" normalizeH="0" baseline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Aprendiz del Líder del GDA</a:t>
            </a:r>
          </a:p>
        </p:txBody>
      </p:sp>
    </p:spTree>
    <p:extLst>
      <p:ext uri="{BB962C8B-B14F-4D97-AF65-F5344CB8AC3E}">
        <p14:creationId xmlns:p14="http://schemas.microsoft.com/office/powerpoint/2010/main" val="450817821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308213" y="892175"/>
            <a:ext cx="7772400" cy="1470025"/>
          </a:xfrm>
        </p:spPr>
        <p:txBody>
          <a:bodyPr/>
          <a:lstStyle/>
          <a:p>
            <a:r>
              <a:rPr lang="es-AR" sz="2800" b="0" dirty="0"/>
              <a:t>ENGRANAJE 6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dirty="0" smtClean="0"/>
              <a:t>Reunión Semanal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90935" y="2667000"/>
            <a:ext cx="6400800" cy="1752600"/>
          </a:xfrm>
        </p:spPr>
        <p:txBody>
          <a:bodyPr/>
          <a:lstStyle/>
          <a:p>
            <a:r>
              <a:rPr lang="es-AR" dirty="0" smtClean="0">
                <a:latin typeface="Josschrift" panose="02000606030000020004" pitchFamily="2" charset="0"/>
              </a:rPr>
              <a:t>“</a:t>
            </a:r>
            <a:r>
              <a:rPr lang="es-AR" dirty="0">
                <a:latin typeface="Josschrift" panose="02000606030000020004" pitchFamily="2" charset="0"/>
              </a:rPr>
              <a:t>Supongamos que alguno de ustedes quiere construir una torre. ¿Acaso no se sienta primero a calcular el costo, para ver si tiene suficiente dinero para terminarla</a:t>
            </a:r>
            <a:r>
              <a:rPr lang="es-AR" dirty="0" smtClean="0">
                <a:latin typeface="Josschrift" panose="02000606030000020004" pitchFamily="2" charset="0"/>
              </a:rPr>
              <a:t>?”</a:t>
            </a:r>
          </a:p>
          <a:p>
            <a:endParaRPr lang="es-AR" dirty="0" smtClean="0">
              <a:latin typeface="Josschrift" panose="02000606030000020004" pitchFamily="2" charset="0"/>
            </a:endParaRPr>
          </a:p>
          <a:p>
            <a:r>
              <a:rPr lang="es-AR" sz="2400" b="1" dirty="0" smtClean="0"/>
              <a:t>Lucas 14:28</a:t>
            </a:r>
          </a:p>
          <a:p>
            <a:endParaRPr lang="es-AR" dirty="0" smtClean="0">
              <a:latin typeface="Simpsonfont" pitchFamily="2" charset="0"/>
            </a:endParaRPr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17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17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 rot="679379">
            <a:off x="132533" y="176395"/>
            <a:ext cx="1563734" cy="1505058"/>
            <a:chOff x="3205475" y="2242583"/>
            <a:chExt cx="1595128" cy="1574832"/>
          </a:xfrm>
          <a:solidFill>
            <a:srgbClr val="996633"/>
          </a:solidFill>
        </p:grpSpPr>
        <p:sp>
          <p:nvSpPr>
            <p:cNvPr id="12" name="Forma 11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a 4"/>
            <p:cNvSpPr/>
            <p:nvPr/>
          </p:nvSpPr>
          <p:spPr>
            <a:xfrm rot="20920621">
              <a:off x="3426091" y="2611480"/>
              <a:ext cx="1167279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.6.</a:t>
              </a:r>
              <a:endParaRPr lang="es-AR" sz="16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Reunión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de 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Líderes</a:t>
              </a:r>
              <a:endParaRPr lang="es-AR" sz="16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307154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705135" y="193911"/>
            <a:ext cx="7772400" cy="1470025"/>
          </a:xfrm>
        </p:spPr>
        <p:txBody>
          <a:bodyPr/>
          <a:lstStyle/>
          <a:p>
            <a:r>
              <a:rPr lang="es-AR" dirty="0" smtClean="0"/>
              <a:t>6. Reunión Semanal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705135" y="1955090"/>
            <a:ext cx="7981665" cy="1752600"/>
          </a:xfrm>
        </p:spPr>
        <p:txBody>
          <a:bodyPr/>
          <a:lstStyle/>
          <a:p>
            <a:pPr algn="l"/>
            <a:r>
              <a:rPr lang="es-AR" dirty="0" smtClean="0"/>
              <a:t>Si no sabemos a donde vamos (VISIÓN) fracasaremos. Por eso las reuniones son muy importantes para saber donde estamos y hacia donde vamos</a:t>
            </a:r>
          </a:p>
          <a:p>
            <a:pPr algn="l"/>
            <a:endParaRPr lang="es-AR" sz="2400" b="1" dirty="0"/>
          </a:p>
          <a:p>
            <a:pPr algn="l"/>
            <a:r>
              <a:rPr lang="es-AR" sz="2400" b="1" dirty="0" smtClean="0"/>
              <a:t>La reunión semanal de Líderes, será INDISPENSABLE, para mantener el control</a:t>
            </a:r>
          </a:p>
          <a:p>
            <a:pPr algn="l"/>
            <a:r>
              <a:rPr lang="es-AR" sz="2400" b="1" dirty="0" smtClean="0"/>
              <a:t>Esta reunión no se delega, la realiza el Pastor</a:t>
            </a:r>
          </a:p>
          <a:p>
            <a:pPr algn="l"/>
            <a:endParaRPr lang="es-AR" dirty="0" smtClean="0"/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18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18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 rot="679379">
            <a:off x="132533" y="176395"/>
            <a:ext cx="1563734" cy="1505058"/>
            <a:chOff x="3205475" y="2242583"/>
            <a:chExt cx="1595128" cy="1574832"/>
          </a:xfrm>
          <a:solidFill>
            <a:srgbClr val="996633"/>
          </a:solidFill>
        </p:grpSpPr>
        <p:sp>
          <p:nvSpPr>
            <p:cNvPr id="12" name="Forma 11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a 4"/>
            <p:cNvSpPr/>
            <p:nvPr/>
          </p:nvSpPr>
          <p:spPr>
            <a:xfrm rot="20920621">
              <a:off x="3426091" y="2611480"/>
              <a:ext cx="1167279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.6.</a:t>
              </a:r>
              <a:endParaRPr lang="es-AR" sz="16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Reunión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de 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Líderes</a:t>
              </a:r>
              <a:endParaRPr lang="es-AR" sz="16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0049582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705135" y="193911"/>
            <a:ext cx="7772400" cy="1470025"/>
          </a:xfrm>
        </p:spPr>
        <p:txBody>
          <a:bodyPr/>
          <a:lstStyle/>
          <a:p>
            <a:r>
              <a:rPr lang="es-AR" dirty="0" smtClean="0"/>
              <a:t>6. Reunión Semanal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95870" y="1822427"/>
            <a:ext cx="7981665" cy="1752600"/>
          </a:xfrm>
        </p:spPr>
        <p:txBody>
          <a:bodyPr/>
          <a:lstStyle/>
          <a:p>
            <a:pPr algn="l"/>
            <a:r>
              <a:rPr lang="es-AR" sz="2400" dirty="0" smtClean="0"/>
              <a:t>DURANTE LA REUNION EL LIDER….</a:t>
            </a:r>
          </a:p>
          <a:p>
            <a:pPr marL="514350" indent="-514350" algn="l">
              <a:buFont typeface="+mj-lt"/>
              <a:buAutoNum type="arabicPeriod"/>
            </a:pPr>
            <a:r>
              <a:rPr lang="es-AR" sz="2400" dirty="0" smtClean="0"/>
              <a:t>Entregará su reporte del grupo de amistad</a:t>
            </a:r>
          </a:p>
          <a:p>
            <a:pPr marL="514350" indent="-514350" algn="l">
              <a:buFont typeface="+mj-lt"/>
              <a:buAutoNum type="arabicPeriod"/>
            </a:pPr>
            <a:r>
              <a:rPr lang="es-AR" sz="2400" dirty="0" smtClean="0"/>
              <a:t>Recibirá instrucciones acerca de las lecciones de la semana</a:t>
            </a:r>
          </a:p>
          <a:p>
            <a:pPr marL="514350" indent="-514350" algn="l">
              <a:buFont typeface="+mj-lt"/>
              <a:buAutoNum type="arabicPeriod"/>
            </a:pPr>
            <a:r>
              <a:rPr lang="es-AR" sz="2400" dirty="0" smtClean="0"/>
              <a:t>Recibirá capacitación (NIVEL 3 de la Escuela de Discipulado)</a:t>
            </a:r>
          </a:p>
          <a:p>
            <a:pPr marL="514350" indent="-514350" algn="l">
              <a:buFont typeface="+mj-lt"/>
              <a:buAutoNum type="arabicPeriod"/>
            </a:pPr>
            <a:r>
              <a:rPr lang="es-AR" sz="2400" dirty="0" smtClean="0"/>
              <a:t>Orará durante una hora por sus discípulos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s-AR" sz="2400" dirty="0" smtClean="0"/>
              <a:t>Sera ministrado por sus lideres y pastor para llenarlo de poder para las tareas que tiene</a:t>
            </a:r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19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19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 rot="679379">
            <a:off x="132533" y="176395"/>
            <a:ext cx="1563734" cy="1505058"/>
            <a:chOff x="3205475" y="2242583"/>
            <a:chExt cx="1595128" cy="1574832"/>
          </a:xfrm>
          <a:solidFill>
            <a:srgbClr val="996633"/>
          </a:solidFill>
        </p:grpSpPr>
        <p:sp>
          <p:nvSpPr>
            <p:cNvPr id="12" name="Forma 11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a 4"/>
            <p:cNvSpPr/>
            <p:nvPr/>
          </p:nvSpPr>
          <p:spPr>
            <a:xfrm rot="20920621">
              <a:off x="3426091" y="2611480"/>
              <a:ext cx="1167279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.6.</a:t>
              </a:r>
              <a:endParaRPr lang="es-AR" sz="16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Reunión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de 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Líderes</a:t>
              </a:r>
              <a:endParaRPr lang="es-AR" sz="16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2890227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578585" y="235728"/>
            <a:ext cx="7772400" cy="1470025"/>
          </a:xfrm>
        </p:spPr>
        <p:txBody>
          <a:bodyPr/>
          <a:lstStyle/>
          <a:p>
            <a:r>
              <a:rPr lang="es-AR" dirty="0" smtClean="0"/>
              <a:t>Los 7 Engranajes</a:t>
            </a:r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>
          <a:xfrm>
            <a:off x="8213725" y="6523723"/>
            <a:ext cx="264462" cy="258077"/>
          </a:xfrm>
        </p:spPr>
        <p:txBody>
          <a:bodyPr/>
          <a:lstStyle/>
          <a:p>
            <a:fld id="{5FBD0EA6-C1D9-43D7-A34C-F890854D26F9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2" name="Grupo 11"/>
          <p:cNvGrpSpPr/>
          <p:nvPr/>
        </p:nvGrpSpPr>
        <p:grpSpPr>
          <a:xfrm rot="679379">
            <a:off x="249168" y="2054977"/>
            <a:ext cx="2310709" cy="2285873"/>
            <a:chOff x="3205475" y="2242583"/>
            <a:chExt cx="1595128" cy="1574832"/>
          </a:xfrm>
        </p:grpSpPr>
        <p:sp>
          <p:nvSpPr>
            <p:cNvPr id="13" name="Forma 12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solidFill>
              <a:srgbClr val="C000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Forma 4"/>
            <p:cNvSpPr/>
            <p:nvPr/>
          </p:nvSpPr>
          <p:spPr>
            <a:xfrm rot="20920621">
              <a:off x="3507189" y="2568178"/>
              <a:ext cx="956778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20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.1.</a:t>
              </a:r>
              <a:endParaRPr lang="es-AR" sz="20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Estrategia Espiritual</a:t>
              </a:r>
              <a:endParaRPr lang="es-AR" sz="20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18" name="Grupo 17"/>
          <p:cNvGrpSpPr/>
          <p:nvPr/>
        </p:nvGrpSpPr>
        <p:grpSpPr>
          <a:xfrm rot="679379">
            <a:off x="2397233" y="2055646"/>
            <a:ext cx="2310709" cy="2285873"/>
            <a:chOff x="3277002" y="2264851"/>
            <a:chExt cx="1595128" cy="1574832"/>
          </a:xfrm>
        </p:grpSpPr>
        <p:sp>
          <p:nvSpPr>
            <p:cNvPr id="19" name="Forma 18"/>
            <p:cNvSpPr/>
            <p:nvPr/>
          </p:nvSpPr>
          <p:spPr>
            <a:xfrm>
              <a:off x="3277002" y="2264851"/>
              <a:ext cx="1595128" cy="1574832"/>
            </a:xfrm>
            <a:prstGeom prst="gear9">
              <a:avLst/>
            </a:prstGeom>
            <a:solidFill>
              <a:srgbClr val="00B05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Forma 4"/>
            <p:cNvSpPr/>
            <p:nvPr/>
          </p:nvSpPr>
          <p:spPr>
            <a:xfrm rot="20920621">
              <a:off x="3464531" y="2481835"/>
              <a:ext cx="1183636" cy="966151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20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.2.</a:t>
              </a:r>
              <a:endParaRPr lang="es-AR" sz="20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Ciclo </a:t>
              </a:r>
              <a:r>
                <a:rPr lang="es-AR" sz="2000" b="1" kern="1200" dirty="0" err="1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Evangelístico</a:t>
              </a:r>
              <a:endParaRPr lang="es-AR" sz="20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21" name="Grupo 20"/>
          <p:cNvGrpSpPr/>
          <p:nvPr/>
        </p:nvGrpSpPr>
        <p:grpSpPr>
          <a:xfrm rot="679379">
            <a:off x="6762336" y="2029699"/>
            <a:ext cx="2310709" cy="2285873"/>
            <a:chOff x="3205475" y="2242583"/>
            <a:chExt cx="1595128" cy="1574832"/>
          </a:xfrm>
          <a:solidFill>
            <a:srgbClr val="7030A0"/>
          </a:solidFill>
        </p:grpSpPr>
        <p:sp>
          <p:nvSpPr>
            <p:cNvPr id="22" name="Forma 21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Forma 4"/>
            <p:cNvSpPr/>
            <p:nvPr/>
          </p:nvSpPr>
          <p:spPr>
            <a:xfrm rot="20920621">
              <a:off x="3524650" y="2611480"/>
              <a:ext cx="956778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.4.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Retiro Espiritual</a:t>
              </a:r>
              <a:endParaRPr lang="es-AR" sz="20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24" name="Grupo 23"/>
          <p:cNvGrpSpPr/>
          <p:nvPr/>
        </p:nvGrpSpPr>
        <p:grpSpPr>
          <a:xfrm rot="679379">
            <a:off x="4613683" y="2042673"/>
            <a:ext cx="2310709" cy="2285873"/>
            <a:chOff x="3205475" y="2242583"/>
            <a:chExt cx="1595128" cy="1574832"/>
          </a:xfrm>
          <a:solidFill>
            <a:srgbClr val="FF3300"/>
          </a:solidFill>
        </p:grpSpPr>
        <p:sp>
          <p:nvSpPr>
            <p:cNvPr id="25" name="Forma 24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Forma 4"/>
            <p:cNvSpPr/>
            <p:nvPr/>
          </p:nvSpPr>
          <p:spPr>
            <a:xfrm rot="20920621">
              <a:off x="3524650" y="2611480"/>
              <a:ext cx="956778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.3.</a:t>
              </a:r>
              <a:endParaRPr lang="es-AR" sz="20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Grupos 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de 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Amistad</a:t>
              </a:r>
              <a:endParaRPr lang="es-AR" sz="20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27" name="Grupo 26"/>
          <p:cNvGrpSpPr/>
          <p:nvPr/>
        </p:nvGrpSpPr>
        <p:grpSpPr>
          <a:xfrm rot="679379">
            <a:off x="1262218" y="3903808"/>
            <a:ext cx="2310709" cy="2285873"/>
            <a:chOff x="3205475" y="2242583"/>
            <a:chExt cx="1595128" cy="1574832"/>
          </a:xfrm>
          <a:solidFill>
            <a:srgbClr val="0070C0"/>
          </a:solidFill>
        </p:grpSpPr>
        <p:sp>
          <p:nvSpPr>
            <p:cNvPr id="28" name="Forma 27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Forma 4"/>
            <p:cNvSpPr/>
            <p:nvPr/>
          </p:nvSpPr>
          <p:spPr>
            <a:xfrm rot="20920621">
              <a:off x="3426091" y="2611480"/>
              <a:ext cx="1167279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.5.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Escuela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de 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Discipulado</a:t>
              </a:r>
              <a:endParaRPr lang="es-AR" sz="20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30" name="Grupo 29"/>
          <p:cNvGrpSpPr/>
          <p:nvPr/>
        </p:nvGrpSpPr>
        <p:grpSpPr>
          <a:xfrm rot="679379">
            <a:off x="3471559" y="3894982"/>
            <a:ext cx="2310709" cy="2285873"/>
            <a:chOff x="3205475" y="2242583"/>
            <a:chExt cx="1595128" cy="1574832"/>
          </a:xfrm>
          <a:solidFill>
            <a:srgbClr val="996633"/>
          </a:solidFill>
        </p:grpSpPr>
        <p:sp>
          <p:nvSpPr>
            <p:cNvPr id="31" name="Forma 30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Forma 4"/>
            <p:cNvSpPr/>
            <p:nvPr/>
          </p:nvSpPr>
          <p:spPr>
            <a:xfrm rot="20920621">
              <a:off x="3426091" y="2611480"/>
              <a:ext cx="1167279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.6.</a:t>
              </a:r>
              <a:endParaRPr lang="es-AR" sz="20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Reunión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de 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Líderes</a:t>
              </a:r>
              <a:endParaRPr lang="es-AR" sz="20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33" name="Grupo 32"/>
          <p:cNvGrpSpPr/>
          <p:nvPr/>
        </p:nvGrpSpPr>
        <p:grpSpPr>
          <a:xfrm rot="679379">
            <a:off x="5665225" y="3903808"/>
            <a:ext cx="2310709" cy="2285873"/>
            <a:chOff x="3205475" y="2242583"/>
            <a:chExt cx="1595128" cy="1574832"/>
          </a:xfrm>
          <a:solidFill>
            <a:srgbClr val="0070C0"/>
          </a:solidFill>
        </p:grpSpPr>
        <p:sp>
          <p:nvSpPr>
            <p:cNvPr id="34" name="Forma 33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solidFill>
              <a:srgbClr val="FFCC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Forma 4"/>
            <p:cNvSpPr/>
            <p:nvPr/>
          </p:nvSpPr>
          <p:spPr>
            <a:xfrm rot="20920621">
              <a:off x="3426091" y="2611480"/>
              <a:ext cx="1167279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.7.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endParaRPr lang="es-AR" sz="20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20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Excelencia</a:t>
              </a:r>
              <a:endParaRPr lang="es-AR" sz="20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15769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308213" y="892175"/>
            <a:ext cx="7772400" cy="1470025"/>
          </a:xfrm>
        </p:spPr>
        <p:txBody>
          <a:bodyPr/>
          <a:lstStyle/>
          <a:p>
            <a:r>
              <a:rPr lang="es-AR" sz="2800" b="0" dirty="0"/>
              <a:t>ENGRANAJE </a:t>
            </a:r>
            <a:r>
              <a:rPr lang="es-AR" sz="2800" b="0" dirty="0" smtClean="0"/>
              <a:t>7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dirty="0" smtClean="0"/>
              <a:t>Excelencia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8200" y="2381534"/>
            <a:ext cx="7696200" cy="1752600"/>
          </a:xfrm>
        </p:spPr>
        <p:txBody>
          <a:bodyPr/>
          <a:lstStyle/>
          <a:p>
            <a:r>
              <a:rPr lang="es-AR" dirty="0" smtClean="0">
                <a:latin typeface="Josschrift" panose="02000606030000020004" pitchFamily="2" charset="0"/>
              </a:rPr>
              <a:t>“</a:t>
            </a:r>
            <a:r>
              <a:rPr lang="es-AR" dirty="0">
                <a:latin typeface="Josschrift" panose="02000606030000020004" pitchFamily="2" charset="0"/>
              </a:rPr>
              <a:t>Y dijo David: Salomón mi hijo es muchacho y de tierna edad, y la casa que se ha de edificar a Jehová ha de ser magnífica por </a:t>
            </a:r>
            <a:r>
              <a:rPr lang="es-AR" sz="3200" b="1" dirty="0">
                <a:latin typeface="Josschrift" panose="02000606030000020004" pitchFamily="2" charset="0"/>
              </a:rPr>
              <a:t>excelencia</a:t>
            </a:r>
            <a:r>
              <a:rPr lang="es-AR" dirty="0">
                <a:latin typeface="Josschrift" panose="02000606030000020004" pitchFamily="2" charset="0"/>
              </a:rPr>
              <a:t>, para renombre y honra en todas las tierras; ahora, pues, yo le prepararé lo necesario. Y David antes de su muerte hizo preparativos en gran abundancia.</a:t>
            </a:r>
            <a:r>
              <a:rPr lang="es-AR" dirty="0" smtClean="0">
                <a:latin typeface="Josschrift" panose="02000606030000020004" pitchFamily="2" charset="0"/>
              </a:rPr>
              <a:t>”</a:t>
            </a:r>
          </a:p>
          <a:p>
            <a:r>
              <a:rPr lang="es-AR" sz="2400" b="1" dirty="0" smtClean="0"/>
              <a:t>1 Crónicas 22:5</a:t>
            </a:r>
          </a:p>
          <a:p>
            <a:endParaRPr lang="es-AR" dirty="0" smtClean="0">
              <a:latin typeface="Simpsonfont" pitchFamily="2" charset="0"/>
            </a:endParaRPr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20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20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9" name="Grupo 8"/>
          <p:cNvGrpSpPr/>
          <p:nvPr/>
        </p:nvGrpSpPr>
        <p:grpSpPr>
          <a:xfrm rot="679379">
            <a:off x="122083" y="-5868"/>
            <a:ext cx="1652442" cy="1611936"/>
            <a:chOff x="3205475" y="2242583"/>
            <a:chExt cx="1595128" cy="1574832"/>
          </a:xfrm>
          <a:solidFill>
            <a:srgbClr val="0070C0"/>
          </a:solidFill>
        </p:grpSpPr>
        <p:sp>
          <p:nvSpPr>
            <p:cNvPr id="10" name="Forma 9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solidFill>
              <a:srgbClr val="FFCC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Forma 4"/>
            <p:cNvSpPr/>
            <p:nvPr/>
          </p:nvSpPr>
          <p:spPr>
            <a:xfrm rot="20920621">
              <a:off x="3426091" y="2611480"/>
              <a:ext cx="1167279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.7.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endParaRPr lang="es-AR" sz="16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</a:pPr>
              <a:r>
                <a:rPr lang="es-AR" sz="16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Excelencia</a:t>
              </a:r>
              <a:endParaRPr lang="es-AR" sz="16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7490954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2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FB2488F4-027F-4E6F-8C11-1944633F60B7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21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4903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685800" y="809625"/>
            <a:ext cx="7772400" cy="1470025"/>
          </a:xfrm>
        </p:spPr>
        <p:txBody>
          <a:bodyPr/>
          <a:lstStyle/>
          <a:p>
            <a:r>
              <a:rPr lang="es-AR" sz="2800" b="0" dirty="0"/>
              <a:t>ENGRANAJE </a:t>
            </a:r>
            <a:r>
              <a:rPr lang="es-AR" sz="2800" b="0" dirty="0" smtClean="0"/>
              <a:t>1</a:t>
            </a:r>
            <a:r>
              <a:rPr lang="es-AR" sz="3600" dirty="0" smtClean="0"/>
              <a:t/>
            </a:r>
            <a:br>
              <a:rPr lang="es-AR" sz="3600" dirty="0" smtClean="0"/>
            </a:br>
            <a:r>
              <a:rPr lang="es-AR" dirty="0" smtClean="0"/>
              <a:t> Estrategia Espiritual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685107"/>
            <a:ext cx="6400800" cy="1752600"/>
          </a:xfrm>
        </p:spPr>
        <p:txBody>
          <a:bodyPr/>
          <a:lstStyle/>
          <a:p>
            <a:r>
              <a:rPr lang="es-AR" dirty="0" smtClean="0">
                <a:latin typeface="Josschrift" panose="02000606030000020004" pitchFamily="2" charset="0"/>
              </a:rPr>
              <a:t>“Ahora </a:t>
            </a:r>
            <a:r>
              <a:rPr lang="es-AR" dirty="0">
                <a:latin typeface="Josschrift" panose="02000606030000020004" pitchFamily="2" charset="0"/>
              </a:rPr>
              <a:t>bien, nadie puede entrar en la casa de alguien fuerte y arrebatarle sus bienes a menos que primero lo ate. Sólo entonces podrá robar su </a:t>
            </a:r>
            <a:r>
              <a:rPr lang="es-AR" dirty="0" smtClean="0">
                <a:latin typeface="Josschrift" panose="02000606030000020004" pitchFamily="2" charset="0"/>
              </a:rPr>
              <a:t>casa”</a:t>
            </a:r>
          </a:p>
          <a:p>
            <a:r>
              <a:rPr lang="es-AR" sz="2400" b="1" dirty="0" smtClean="0"/>
              <a:t>Marcos 3:27 (NVI)</a:t>
            </a:r>
          </a:p>
          <a:p>
            <a:endParaRPr lang="es-AR" dirty="0" smtClean="0">
              <a:latin typeface="Simpsonfont" pitchFamily="2" charset="0"/>
            </a:endParaRPr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3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3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8" name="Grupo 7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</p:grpSpPr>
        <p:sp>
          <p:nvSpPr>
            <p:cNvPr id="9" name="Forma 8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solidFill>
              <a:srgbClr val="C000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orma 4"/>
            <p:cNvSpPr/>
            <p:nvPr/>
          </p:nvSpPr>
          <p:spPr>
            <a:xfrm rot="20920621">
              <a:off x="3507189" y="2568178"/>
              <a:ext cx="956778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.1.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Estrategia Espiritual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1. Estrategia Espiritual</a:t>
            </a:r>
            <a:endParaRPr lang="es-AR" dirty="0"/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4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414995" y="1909048"/>
            <a:ext cx="8302512" cy="1752600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b="1" dirty="0"/>
              <a:t>UN DIA MENSUAL </a:t>
            </a:r>
            <a:r>
              <a:rPr lang="es-AR" sz="2400" dirty="0"/>
              <a:t>de </a:t>
            </a:r>
            <a:r>
              <a:rPr lang="es-AR" sz="2400" dirty="0" smtClean="0"/>
              <a:t>guerra </a:t>
            </a:r>
            <a:r>
              <a:rPr lang="es-AR" sz="2400" dirty="0" err="1" smtClean="0"/>
              <a:t>espritual</a:t>
            </a:r>
            <a:endParaRPr lang="es-AR" sz="2400" dirty="0"/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b="1" dirty="0" smtClean="0"/>
              <a:t>UNA HORA </a:t>
            </a:r>
            <a:r>
              <a:rPr lang="es-AR" sz="2400" dirty="0" smtClean="0"/>
              <a:t>de oración durante la Reunión Semanal de Líderes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b="1" dirty="0" smtClean="0"/>
              <a:t>CADENAS DE AYUNO </a:t>
            </a:r>
            <a:r>
              <a:rPr lang="es-AR" sz="2400" dirty="0" smtClean="0"/>
              <a:t>y oración durante el año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b="1" dirty="0" smtClean="0"/>
              <a:t>VIGILIAS</a:t>
            </a:r>
            <a:r>
              <a:rPr lang="es-AR" sz="2400" dirty="0" smtClean="0"/>
              <a:t>, caminatas de oración, etc.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b="1" dirty="0" smtClean="0"/>
              <a:t>TODO LIDER </a:t>
            </a:r>
            <a:r>
              <a:rPr lang="es-AR" sz="2400" dirty="0" smtClean="0"/>
              <a:t>tendrá un separador con los nombres de los Lideres y en el reverso de los miembros de su GDA para orar todos los días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b="1" dirty="0" smtClean="0"/>
              <a:t>DEDICAR</a:t>
            </a:r>
            <a:r>
              <a:rPr lang="es-AR" sz="2400" dirty="0" smtClean="0"/>
              <a:t> durante sus oraciones orar por la visión.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endParaRPr lang="es-AR" dirty="0" smtClean="0"/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4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8" name="Grupo 7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</p:grpSpPr>
        <p:sp>
          <p:nvSpPr>
            <p:cNvPr id="9" name="Forma 8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solidFill>
              <a:srgbClr val="C000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orma 4"/>
            <p:cNvSpPr/>
            <p:nvPr/>
          </p:nvSpPr>
          <p:spPr>
            <a:xfrm rot="20920621">
              <a:off x="3507189" y="2568178"/>
              <a:ext cx="956778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.1.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Estrategia Espiritual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4856710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308213" y="809625"/>
            <a:ext cx="7772400" cy="1470025"/>
          </a:xfrm>
        </p:spPr>
        <p:txBody>
          <a:bodyPr/>
          <a:lstStyle/>
          <a:p>
            <a:r>
              <a:rPr lang="es-AR" sz="2800" b="0" dirty="0" smtClean="0"/>
              <a:t>ENGRANAJE 2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dirty="0" smtClean="0"/>
              <a:t>Ciclo </a:t>
            </a:r>
            <a:r>
              <a:rPr lang="es-AR" dirty="0" err="1" smtClean="0"/>
              <a:t>Evangelístico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1" y="2349714"/>
            <a:ext cx="6400800" cy="1752600"/>
          </a:xfrm>
        </p:spPr>
        <p:txBody>
          <a:bodyPr/>
          <a:lstStyle/>
          <a:p>
            <a:r>
              <a:rPr lang="es-AR" dirty="0" smtClean="0">
                <a:latin typeface="Josschrift" panose="02000606030000020004" pitchFamily="2" charset="0"/>
              </a:rPr>
              <a:t>“</a:t>
            </a:r>
            <a:r>
              <a:rPr lang="es-AR" dirty="0">
                <a:latin typeface="Josschrift" panose="02000606030000020004" pitchFamily="2" charset="0"/>
              </a:rPr>
              <a:t>Yo sembré, Apolos regó, pero Dios ha dado el crecimiento. </a:t>
            </a:r>
            <a:r>
              <a:rPr lang="es-AR" baseline="30000" dirty="0">
                <a:latin typeface="Josschrift" panose="02000606030000020004" pitchFamily="2" charset="0"/>
              </a:rPr>
              <a:t> </a:t>
            </a:r>
            <a:r>
              <a:rPr lang="es-AR" dirty="0">
                <a:latin typeface="Josschrift" panose="02000606030000020004" pitchFamily="2" charset="0"/>
              </a:rPr>
              <a:t>Así que no cuenta ni el que siembra ni el que riega, sino sólo Dios, quien es el que hace crecer. </a:t>
            </a:r>
            <a:r>
              <a:rPr lang="es-AR" baseline="30000" dirty="0">
                <a:latin typeface="Josschrift" panose="02000606030000020004" pitchFamily="2" charset="0"/>
              </a:rPr>
              <a:t> </a:t>
            </a:r>
            <a:r>
              <a:rPr lang="es-AR" dirty="0">
                <a:latin typeface="Josschrift" panose="02000606030000020004" pitchFamily="2" charset="0"/>
              </a:rPr>
              <a:t>El que siembra y el que riega están al mismo nivel, aunque cada uno será recompensado según su propio trabajo</a:t>
            </a:r>
            <a:r>
              <a:rPr lang="es-AR" dirty="0" smtClean="0">
                <a:latin typeface="Josschrift" panose="02000606030000020004" pitchFamily="2" charset="0"/>
              </a:rPr>
              <a:t>.”</a:t>
            </a:r>
          </a:p>
          <a:p>
            <a:r>
              <a:rPr lang="es-AR" sz="2400" b="1" dirty="0" smtClean="0"/>
              <a:t>1 Corintios 3:6-8</a:t>
            </a:r>
          </a:p>
          <a:p>
            <a:endParaRPr lang="es-AR" dirty="0" smtClean="0">
              <a:latin typeface="Simpsonfont" pitchFamily="2" charset="0"/>
            </a:endParaRPr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5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5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8" name="Grupo 7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</p:grpSpPr>
        <p:sp>
          <p:nvSpPr>
            <p:cNvPr id="9" name="Forma 8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solidFill>
              <a:srgbClr val="00B05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Forma 4"/>
            <p:cNvSpPr/>
            <p:nvPr/>
          </p:nvSpPr>
          <p:spPr>
            <a:xfrm rot="20920621">
              <a:off x="3369383" y="2565913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.2.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Ciclo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err="1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Evangelístico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5" name="Doble onda 4"/>
          <p:cNvSpPr/>
          <p:nvPr/>
        </p:nvSpPr>
        <p:spPr bwMode="auto">
          <a:xfrm rot="2615328">
            <a:off x="5979784" y="564075"/>
            <a:ext cx="4201657" cy="990600"/>
          </a:xfrm>
          <a:prstGeom prst="doubleWave">
            <a:avLst/>
          </a:prstGeom>
          <a:solidFill>
            <a:srgbClr val="CEB966"/>
          </a:solidFill>
          <a:ln w="127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5 </a:t>
            </a:r>
            <a:r>
              <a:rPr kumimoji="0" 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semanas</a:t>
            </a:r>
            <a:endParaRPr kumimoji="0" lang="es-AR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iondi" panose="02000505030000020004" pitchFamily="2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271820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2. Ciclo </a:t>
            </a:r>
            <a:r>
              <a:rPr lang="es-AR" dirty="0" err="1" smtClean="0"/>
              <a:t>Evangelístico</a:t>
            </a:r>
            <a:endParaRPr lang="es-AR" dirty="0"/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6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361542" y="1920421"/>
            <a:ext cx="8302512" cy="1752600"/>
          </a:xfrm>
        </p:spPr>
        <p:txBody>
          <a:bodyPr/>
          <a:lstStyle/>
          <a:p>
            <a:pPr marL="125412" indent="0">
              <a:buClrTx/>
              <a:buNone/>
            </a:pPr>
            <a:r>
              <a:rPr lang="es-AR" b="1" u="sng" dirty="0" smtClean="0">
                <a:latin typeface="KaiTi" panose="02010609060101010101" pitchFamily="49" charset="-122"/>
                <a:ea typeface="KaiTi" panose="02010609060101010101" pitchFamily="49" charset="-122"/>
              </a:rPr>
              <a:t>SEMANA 1:</a:t>
            </a:r>
            <a:r>
              <a:rPr lang="es-AR" b="1" dirty="0" smtClean="0">
                <a:latin typeface="KaiTi" panose="02010609060101010101" pitchFamily="49" charset="-122"/>
                <a:ea typeface="KaiTi" panose="02010609060101010101" pitchFamily="49" charset="-122"/>
              </a:rPr>
              <a:t>  PREPARA LA TIERRA</a:t>
            </a:r>
            <a:endParaRPr lang="es-AR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n-US" sz="2400" b="1" dirty="0" smtClean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s-AR" sz="2400" b="1" dirty="0" smtClean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 err="1" smtClean="0">
                <a:latin typeface="Gill Sans MT" panose="020B0502020104020203" pitchFamily="34" charset="0"/>
              </a:rPr>
              <a:t>Cada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miembro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anota</a:t>
            </a:r>
            <a:r>
              <a:rPr lang="en-US" sz="2400" dirty="0" smtClean="0">
                <a:latin typeface="Gill Sans MT" panose="020B0502020104020203" pitchFamily="34" charset="0"/>
              </a:rPr>
              <a:t> el </a:t>
            </a:r>
            <a:r>
              <a:rPr lang="en-US" sz="2400" dirty="0" err="1" smtClean="0">
                <a:latin typeface="Gill Sans MT" panose="020B0502020104020203" pitchFamily="34" charset="0"/>
              </a:rPr>
              <a:t>nombre</a:t>
            </a:r>
            <a:r>
              <a:rPr lang="en-US" sz="2400" dirty="0" smtClean="0">
                <a:latin typeface="Gill Sans MT" panose="020B0502020104020203" pitchFamily="34" charset="0"/>
              </a:rPr>
              <a:t> de 10 amigos en </a:t>
            </a:r>
            <a:r>
              <a:rPr lang="en-US" sz="2400" dirty="0" err="1" smtClean="0">
                <a:latin typeface="Gill Sans MT" panose="020B0502020104020203" pitchFamily="34" charset="0"/>
              </a:rPr>
              <a:t>una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ficha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 err="1" smtClean="0">
                <a:latin typeface="Gill Sans MT" panose="020B0502020104020203" pitchFamily="34" charset="0"/>
              </a:rPr>
              <a:t>Ora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diariamente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por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ellos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 err="1" smtClean="0">
                <a:latin typeface="Gill Sans MT" panose="020B0502020104020203" pitchFamily="34" charset="0"/>
              </a:rPr>
              <a:t>Ayuna</a:t>
            </a:r>
            <a:r>
              <a:rPr lang="en-US" sz="2400" dirty="0" smtClean="0">
                <a:latin typeface="Gill Sans MT" panose="020B0502020104020203" pitchFamily="34" charset="0"/>
              </a:rPr>
              <a:t> un </a:t>
            </a:r>
            <a:r>
              <a:rPr lang="en-US" sz="2400" dirty="0" err="1" smtClean="0">
                <a:latin typeface="Gill Sans MT" panose="020B0502020104020203" pitchFamily="34" charset="0"/>
              </a:rPr>
              <a:t>dia</a:t>
            </a:r>
            <a:r>
              <a:rPr lang="en-US" sz="2400" dirty="0" smtClean="0">
                <a:latin typeface="Gill Sans MT" panose="020B0502020104020203" pitchFamily="34" charset="0"/>
              </a:rPr>
              <a:t> a la </a:t>
            </a:r>
            <a:r>
              <a:rPr lang="en-US" sz="2400" dirty="0" err="1" smtClean="0">
                <a:latin typeface="Gill Sans MT" panose="020B0502020104020203" pitchFamily="34" charset="0"/>
              </a:rPr>
              <a:t>semana</a:t>
            </a:r>
            <a:endParaRPr lang="es-AR" sz="2400" dirty="0" smtClean="0">
              <a:latin typeface="Gill Sans MT" panose="020B0502020104020203" pitchFamily="34" charset="0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s-AR" dirty="0" smtClean="0"/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6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</p:grpSpPr>
        <p:sp>
          <p:nvSpPr>
            <p:cNvPr id="12" name="Forma 11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solidFill>
              <a:srgbClr val="00B05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a 4"/>
            <p:cNvSpPr/>
            <p:nvPr/>
          </p:nvSpPr>
          <p:spPr>
            <a:xfrm rot="20920621">
              <a:off x="3369383" y="2565913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.2.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Ciclo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err="1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Evangelístico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4" name="Doble onda 13"/>
          <p:cNvSpPr/>
          <p:nvPr/>
        </p:nvSpPr>
        <p:spPr bwMode="auto">
          <a:xfrm rot="2615328">
            <a:off x="5979784" y="564075"/>
            <a:ext cx="4201657" cy="990600"/>
          </a:xfrm>
          <a:prstGeom prst="doubleWave">
            <a:avLst/>
          </a:prstGeom>
          <a:solidFill>
            <a:srgbClr val="CEB966"/>
          </a:solidFill>
          <a:ln w="127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Semana</a:t>
            </a:r>
            <a:r>
              <a:rPr kumimoji="0" lang="en-US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 1</a:t>
            </a:r>
            <a:endParaRPr kumimoji="0" lang="es-AR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iondi" panose="02000505030000020004" pitchFamily="2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405061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2. Ciclo </a:t>
            </a:r>
            <a:r>
              <a:rPr lang="es-AR" dirty="0" err="1" smtClean="0"/>
              <a:t>Evangelístico</a:t>
            </a:r>
            <a:endParaRPr lang="es-AR" dirty="0"/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7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361542" y="1920421"/>
            <a:ext cx="8302512" cy="1752600"/>
          </a:xfrm>
        </p:spPr>
        <p:txBody>
          <a:bodyPr/>
          <a:lstStyle/>
          <a:p>
            <a:pPr marL="125412" indent="0">
              <a:buClrTx/>
              <a:buNone/>
            </a:pPr>
            <a:r>
              <a:rPr lang="es-AR" b="1" u="sng" dirty="0" smtClean="0">
                <a:latin typeface="KaiTi" panose="02010609060101010101" pitchFamily="49" charset="-122"/>
                <a:ea typeface="KaiTi" panose="02010609060101010101" pitchFamily="49" charset="-122"/>
              </a:rPr>
              <a:t>SEMANA 2:</a:t>
            </a:r>
            <a:r>
              <a:rPr lang="es-AR" b="1" dirty="0" smtClean="0">
                <a:latin typeface="KaiTi" panose="02010609060101010101" pitchFamily="49" charset="-122"/>
                <a:ea typeface="KaiTi" panose="02010609060101010101" pitchFamily="49" charset="-122"/>
              </a:rPr>
              <a:t>  SIEMBRA LA TIERRA</a:t>
            </a:r>
            <a:endParaRPr lang="es-AR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n-US" sz="2400" b="1" dirty="0" smtClean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s-AR" sz="2400" b="1" dirty="0" smtClean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Gill Sans MT" panose="020B0502020104020203" pitchFamily="34" charset="0"/>
              </a:rPr>
              <a:t>Llama a </a:t>
            </a:r>
            <a:r>
              <a:rPr lang="en-US" sz="2400" dirty="0" err="1" smtClean="0">
                <a:latin typeface="Gill Sans MT" panose="020B0502020104020203" pitchFamily="34" charset="0"/>
              </a:rPr>
              <a:t>sus</a:t>
            </a:r>
            <a:r>
              <a:rPr lang="en-US" sz="2400" dirty="0" smtClean="0">
                <a:latin typeface="Gill Sans MT" panose="020B0502020104020203" pitchFamily="34" charset="0"/>
              </a:rPr>
              <a:t> 10 amigos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Gill Sans MT" panose="020B0502020104020203" pitchFamily="34" charset="0"/>
              </a:rPr>
              <a:t>Les </a:t>
            </a:r>
            <a:r>
              <a:rPr lang="en-US" sz="2400" dirty="0" err="1" smtClean="0">
                <a:latin typeface="Gill Sans MT" panose="020B0502020104020203" pitchFamily="34" charset="0"/>
              </a:rPr>
              <a:t>cuenta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que</a:t>
            </a:r>
            <a:r>
              <a:rPr lang="en-US" sz="2400" dirty="0" smtClean="0">
                <a:latin typeface="Gill Sans MT" panose="020B0502020104020203" pitchFamily="34" charset="0"/>
              </a:rPr>
              <a:t> de parte de Dios </a:t>
            </a:r>
            <a:r>
              <a:rPr lang="en-US" sz="2400" dirty="0" err="1" smtClean="0">
                <a:latin typeface="Gill Sans MT" panose="020B0502020104020203" pitchFamily="34" charset="0"/>
              </a:rPr>
              <a:t>esta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orando</a:t>
            </a:r>
            <a:r>
              <a:rPr lang="en-US" sz="2400" dirty="0" smtClean="0">
                <a:latin typeface="Gill Sans MT" panose="020B0502020104020203" pitchFamily="34" charset="0"/>
              </a:rPr>
              <a:t> y </a:t>
            </a:r>
            <a:r>
              <a:rPr lang="en-US" sz="2400" dirty="0" err="1" smtClean="0">
                <a:latin typeface="Gill Sans MT" panose="020B0502020104020203" pitchFamily="34" charset="0"/>
              </a:rPr>
              <a:t>ayunando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por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ellos</a:t>
            </a:r>
            <a:endParaRPr lang="en-US" sz="2400" dirty="0" smtClean="0">
              <a:latin typeface="Gill Sans MT" panose="020B0502020104020203" pitchFamily="34" charset="0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 err="1" smtClean="0">
                <a:latin typeface="Gill Sans MT" panose="020B0502020104020203" pitchFamily="34" charset="0"/>
              </a:rPr>
              <a:t>Ayuna</a:t>
            </a:r>
            <a:r>
              <a:rPr lang="en-US" sz="2400" dirty="0" smtClean="0">
                <a:latin typeface="Gill Sans MT" panose="020B0502020104020203" pitchFamily="34" charset="0"/>
              </a:rPr>
              <a:t> un </a:t>
            </a:r>
            <a:r>
              <a:rPr lang="en-US" sz="2400" dirty="0" err="1" smtClean="0">
                <a:latin typeface="Gill Sans MT" panose="020B0502020104020203" pitchFamily="34" charset="0"/>
              </a:rPr>
              <a:t>dia</a:t>
            </a:r>
            <a:r>
              <a:rPr lang="en-US" sz="2400" dirty="0" smtClean="0">
                <a:latin typeface="Gill Sans MT" panose="020B0502020104020203" pitchFamily="34" charset="0"/>
              </a:rPr>
              <a:t> a la </a:t>
            </a:r>
            <a:r>
              <a:rPr lang="en-US" sz="2400" dirty="0" err="1" smtClean="0">
                <a:latin typeface="Gill Sans MT" panose="020B0502020104020203" pitchFamily="34" charset="0"/>
              </a:rPr>
              <a:t>semana</a:t>
            </a:r>
            <a:endParaRPr lang="es-AR" sz="2400" dirty="0" smtClean="0">
              <a:latin typeface="Gill Sans MT" panose="020B0502020104020203" pitchFamily="34" charset="0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s-AR" dirty="0" smtClean="0"/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7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</p:grpSpPr>
        <p:sp>
          <p:nvSpPr>
            <p:cNvPr id="12" name="Forma 11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solidFill>
              <a:srgbClr val="00B05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a 4"/>
            <p:cNvSpPr/>
            <p:nvPr/>
          </p:nvSpPr>
          <p:spPr>
            <a:xfrm rot="20920621">
              <a:off x="3369383" y="2565913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.2.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Ciclo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err="1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Evangelístico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9" name="Doble onda 8"/>
          <p:cNvSpPr/>
          <p:nvPr/>
        </p:nvSpPr>
        <p:spPr bwMode="auto">
          <a:xfrm rot="2615328">
            <a:off x="5979784" y="564075"/>
            <a:ext cx="4201657" cy="990600"/>
          </a:xfrm>
          <a:prstGeom prst="doubleWave">
            <a:avLst/>
          </a:prstGeom>
          <a:solidFill>
            <a:srgbClr val="CEB966"/>
          </a:solidFill>
          <a:ln w="127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Semana</a:t>
            </a:r>
            <a:r>
              <a:rPr kumimoji="0" lang="en-US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 2</a:t>
            </a:r>
            <a:endParaRPr kumimoji="0" lang="es-AR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iondi" panose="02000505030000020004" pitchFamily="2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849056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2. Ciclo </a:t>
            </a:r>
            <a:r>
              <a:rPr lang="es-AR" dirty="0" err="1" smtClean="0"/>
              <a:t>Evangelístico</a:t>
            </a:r>
            <a:endParaRPr lang="es-AR" dirty="0"/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8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361542" y="1920421"/>
            <a:ext cx="8302512" cy="1752600"/>
          </a:xfrm>
        </p:spPr>
        <p:txBody>
          <a:bodyPr/>
          <a:lstStyle/>
          <a:p>
            <a:pPr marL="125412" indent="0">
              <a:buClrTx/>
              <a:buNone/>
            </a:pPr>
            <a:r>
              <a:rPr lang="es-AR" b="1" u="sng" dirty="0" smtClean="0">
                <a:latin typeface="KaiTi" panose="02010609060101010101" pitchFamily="49" charset="-122"/>
                <a:ea typeface="KaiTi" panose="02010609060101010101" pitchFamily="49" charset="-122"/>
              </a:rPr>
              <a:t>SEMANA 3:</a:t>
            </a:r>
            <a:r>
              <a:rPr lang="es-AR" b="1" dirty="0" smtClean="0">
                <a:latin typeface="KaiTi" panose="02010609060101010101" pitchFamily="49" charset="-122"/>
                <a:ea typeface="KaiTi" panose="02010609060101010101" pitchFamily="49" charset="-122"/>
              </a:rPr>
              <a:t>  Riega</a:t>
            </a:r>
            <a:endParaRPr lang="es-AR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n-US" sz="2400" b="1" dirty="0" smtClean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s-AR" sz="2400" b="1" dirty="0" smtClean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 err="1" smtClean="0">
                <a:latin typeface="Gill Sans MT" panose="020B0502020104020203" pitchFamily="34" charset="0"/>
              </a:rPr>
              <a:t>Visita</a:t>
            </a:r>
            <a:r>
              <a:rPr lang="en-US" sz="2400" dirty="0" smtClean="0">
                <a:latin typeface="Gill Sans MT" panose="020B0502020104020203" pitchFamily="34" charset="0"/>
              </a:rPr>
              <a:t> a </a:t>
            </a:r>
            <a:r>
              <a:rPr lang="en-US" sz="2400" dirty="0" err="1" smtClean="0">
                <a:latin typeface="Gill Sans MT" panose="020B0502020104020203" pitchFamily="34" charset="0"/>
              </a:rPr>
              <a:t>sus</a:t>
            </a:r>
            <a:r>
              <a:rPr lang="en-US" sz="2400" dirty="0" smtClean="0">
                <a:latin typeface="Gill Sans MT" panose="020B0502020104020203" pitchFamily="34" charset="0"/>
              </a:rPr>
              <a:t> 10 amigos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Gill Sans MT" panose="020B0502020104020203" pitchFamily="34" charset="0"/>
              </a:rPr>
              <a:t>Les dice </a:t>
            </a:r>
            <a:r>
              <a:rPr lang="en-US" sz="2400" dirty="0" err="1" smtClean="0">
                <a:latin typeface="Gill Sans MT" panose="020B0502020104020203" pitchFamily="34" charset="0"/>
              </a:rPr>
              <a:t>que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estuvo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orando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por</a:t>
            </a:r>
            <a:r>
              <a:rPr lang="en-US" sz="2400" dirty="0" smtClean="0">
                <a:latin typeface="Gill Sans MT" panose="020B0502020104020203" pitchFamily="34" charset="0"/>
              </a:rPr>
              <a:t> </a:t>
            </a:r>
            <a:r>
              <a:rPr lang="en-US" sz="2400" dirty="0" err="1" smtClean="0">
                <a:latin typeface="Gill Sans MT" panose="020B0502020104020203" pitchFamily="34" charset="0"/>
              </a:rPr>
              <a:t>ellos</a:t>
            </a:r>
            <a:r>
              <a:rPr lang="en-US" sz="2400" dirty="0" smtClean="0">
                <a:latin typeface="Gill Sans MT" panose="020B0502020104020203" pitchFamily="34" charset="0"/>
              </a:rPr>
              <a:t>. Les </a:t>
            </a:r>
            <a:r>
              <a:rPr lang="en-US" sz="2400" dirty="0" err="1" smtClean="0">
                <a:latin typeface="Gill Sans MT" panose="020B0502020104020203" pitchFamily="34" charset="0"/>
              </a:rPr>
              <a:t>habla</a:t>
            </a:r>
            <a:r>
              <a:rPr lang="en-US" sz="2400" dirty="0" smtClean="0">
                <a:latin typeface="Gill Sans MT" panose="020B0502020104020203" pitchFamily="34" charset="0"/>
              </a:rPr>
              <a:t> del Se</a:t>
            </a:r>
            <a:r>
              <a:rPr lang="es-AR" sz="2400" dirty="0" err="1" smtClean="0">
                <a:latin typeface="Gill Sans MT" panose="020B0502020104020203" pitchFamily="34" charset="0"/>
              </a:rPr>
              <a:t>ñor</a:t>
            </a:r>
            <a:r>
              <a:rPr lang="es-AR" sz="2400" dirty="0" smtClean="0">
                <a:latin typeface="Gill Sans MT" panose="020B0502020104020203" pitchFamily="34" charset="0"/>
              </a:rPr>
              <a:t> (por la intercesión Dios ha puesto predisposición en sus corazones)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dirty="0" smtClean="0">
                <a:latin typeface="Gill Sans MT" panose="020B0502020104020203" pitchFamily="34" charset="0"/>
              </a:rPr>
              <a:t>Se los invita a la fiesta de “La Amistad”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endParaRPr lang="es-AR" dirty="0" smtClean="0"/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8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</p:grpSpPr>
        <p:sp>
          <p:nvSpPr>
            <p:cNvPr id="12" name="Forma 11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solidFill>
              <a:srgbClr val="00B05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a 4"/>
            <p:cNvSpPr/>
            <p:nvPr/>
          </p:nvSpPr>
          <p:spPr>
            <a:xfrm rot="20920621">
              <a:off x="3369383" y="2565913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.2.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Ciclo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err="1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Evangelístico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9" name="Doble onda 8"/>
          <p:cNvSpPr/>
          <p:nvPr/>
        </p:nvSpPr>
        <p:spPr bwMode="auto">
          <a:xfrm rot="2615328">
            <a:off x="5979784" y="564075"/>
            <a:ext cx="4201657" cy="990600"/>
          </a:xfrm>
          <a:prstGeom prst="doubleWave">
            <a:avLst/>
          </a:prstGeom>
          <a:solidFill>
            <a:srgbClr val="CEB966"/>
          </a:solidFill>
          <a:ln w="127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Semana</a:t>
            </a:r>
            <a:r>
              <a:rPr kumimoji="0" lang="en-US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 3</a:t>
            </a:r>
            <a:endParaRPr kumimoji="0" lang="es-AR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iondi" panose="02000505030000020004" pitchFamily="2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165661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2. Ciclo </a:t>
            </a:r>
            <a:r>
              <a:rPr lang="es-AR" dirty="0" err="1" smtClean="0"/>
              <a:t>Evangelístico</a:t>
            </a:r>
            <a:endParaRPr lang="es-AR" dirty="0"/>
          </a:p>
        </p:txBody>
      </p:sp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eaLnBrk="1" hangingPunct="1"/>
            <a:fld id="{5E3587A6-225D-4AC5-B296-3D788C5CA145}" type="slidenum">
              <a:rPr lang="en-US">
                <a:solidFill>
                  <a:srgbClr val="BCBCBC"/>
                </a:solidFill>
                <a:cs typeface="Arial" panose="020B0604020202020204" pitchFamily="34" charset="0"/>
              </a:rPr>
              <a:pPr eaLnBrk="1" hangingPunct="1"/>
              <a:t>9</a:t>
            </a:fld>
            <a:endParaRPr lang="en-US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361542" y="1920421"/>
            <a:ext cx="8302512" cy="1752600"/>
          </a:xfrm>
        </p:spPr>
        <p:txBody>
          <a:bodyPr/>
          <a:lstStyle/>
          <a:p>
            <a:pPr marL="125412" indent="0">
              <a:buClrTx/>
              <a:buNone/>
            </a:pPr>
            <a:r>
              <a:rPr lang="es-AR" b="1" u="sng" dirty="0" smtClean="0">
                <a:latin typeface="KaiTi" panose="02010609060101010101" pitchFamily="49" charset="-122"/>
                <a:ea typeface="KaiTi" panose="02010609060101010101" pitchFamily="49" charset="-122"/>
              </a:rPr>
              <a:t>SEMANA 3:</a:t>
            </a:r>
            <a:r>
              <a:rPr lang="es-AR" b="1" dirty="0" smtClean="0">
                <a:latin typeface="KaiTi" panose="02010609060101010101" pitchFamily="49" charset="-122"/>
                <a:ea typeface="KaiTi" panose="02010609060101010101" pitchFamily="49" charset="-122"/>
              </a:rPr>
              <a:t>  Abonar</a:t>
            </a:r>
            <a:endParaRPr lang="es-AR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n-US" sz="2400" b="1" dirty="0" smtClean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endParaRPr lang="es-AR" sz="2400" b="1" dirty="0" smtClean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dirty="0" smtClean="0">
                <a:latin typeface="Gill Sans MT" panose="020B0502020104020203" pitchFamily="34" charset="0"/>
              </a:rPr>
              <a:t>Se les lleva el “Pase de </a:t>
            </a:r>
            <a:r>
              <a:rPr lang="es-AR" sz="2400" dirty="0" err="1" smtClean="0">
                <a:latin typeface="Gill Sans MT" panose="020B0502020104020203" pitchFamily="34" charset="0"/>
              </a:rPr>
              <a:t>Cortesiía</a:t>
            </a:r>
            <a:r>
              <a:rPr lang="es-AR" sz="2400" dirty="0" smtClean="0">
                <a:latin typeface="Gill Sans MT" panose="020B0502020104020203" pitchFamily="34" charset="0"/>
              </a:rPr>
              <a:t>” (entrada) para la fiesta de “La Amistad”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r>
              <a:rPr lang="es-AR" sz="2400" dirty="0" smtClean="0">
                <a:latin typeface="Gill Sans MT" panose="020B0502020104020203" pitchFamily="34" charset="0"/>
              </a:rPr>
              <a:t>Se intenta lograr que la persona asegure su asistencia</a:t>
            </a:r>
          </a:p>
          <a:p>
            <a:pPr>
              <a:buClrTx/>
              <a:buFont typeface="Wingdings" panose="05000000000000000000" pitchFamily="2" charset="2"/>
              <a:buChar char="§"/>
            </a:pPr>
            <a:endParaRPr lang="es-AR" dirty="0" smtClean="0"/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213725" y="6604000"/>
            <a:ext cx="182563" cy="17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Arial" panose="020B0604020202020204" pitchFamily="34" charset="0"/>
                <a:ea typeface="ヒラギノ角ゴ ProN W3" charset="0"/>
                <a:cs typeface="ヒラギノ角ゴ ProN W3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fld id="{7C507E12-A779-41A1-AB37-74FAACC22544}" type="slidenum">
              <a:rPr lang="en-US" sz="1200">
                <a:solidFill>
                  <a:srgbClr val="BCBCBC"/>
                </a:solidFill>
                <a:cs typeface="Arial" panose="020B0604020202020204" pitchFamily="34" charset="0"/>
              </a:rPr>
              <a:pPr algn="ctr" eaLnBrk="1" hangingPunct="1"/>
              <a:t>9</a:t>
            </a:fld>
            <a:endParaRPr lang="en-US" sz="1200">
              <a:solidFill>
                <a:srgbClr val="BCBCBC"/>
              </a:solidFill>
              <a:cs typeface="Arial" panose="020B0604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 rot="679379">
            <a:off x="155681" y="125089"/>
            <a:ext cx="1356646" cy="1299009"/>
            <a:chOff x="3205475" y="2242583"/>
            <a:chExt cx="1595128" cy="1574832"/>
          </a:xfrm>
        </p:grpSpPr>
        <p:sp>
          <p:nvSpPr>
            <p:cNvPr id="12" name="Forma 11"/>
            <p:cNvSpPr/>
            <p:nvPr/>
          </p:nvSpPr>
          <p:spPr>
            <a:xfrm>
              <a:off x="3205475" y="2242583"/>
              <a:ext cx="1595128" cy="1574832"/>
            </a:xfrm>
            <a:prstGeom prst="gear9">
              <a:avLst/>
            </a:prstGeom>
            <a:solidFill>
              <a:srgbClr val="00B05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3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a 4"/>
            <p:cNvSpPr/>
            <p:nvPr/>
          </p:nvSpPr>
          <p:spPr>
            <a:xfrm rot="20920621">
              <a:off x="3369383" y="2565913"/>
              <a:ext cx="1254331" cy="809496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.2.</a:t>
              </a:r>
              <a:endParaRPr lang="es-AR" sz="1400" b="1" kern="12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kern="1200" dirty="0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Ciclo</a:t>
              </a:r>
            </a:p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AR" sz="1400" b="1" dirty="0" err="1" smtClean="0">
                  <a:effectLst>
                    <a:glow rad="228600">
                      <a:schemeClr val="accent4">
                        <a:satMod val="175000"/>
                        <a:alpha val="40000"/>
                      </a:schemeClr>
                    </a:glow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Arial Narrow" panose="020B0606020202030204" pitchFamily="34" charset="0"/>
                  <a:cs typeface="Aharoni" panose="02010803020104030203" pitchFamily="2" charset="-79"/>
                </a:rPr>
                <a:t>Evangelístico</a:t>
              </a:r>
              <a:endParaRPr lang="es-AR" sz="1400" b="1" kern="12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9" name="Doble onda 8"/>
          <p:cNvSpPr/>
          <p:nvPr/>
        </p:nvSpPr>
        <p:spPr bwMode="auto">
          <a:xfrm rot="2615328">
            <a:off x="5979784" y="564075"/>
            <a:ext cx="4201657" cy="990600"/>
          </a:xfrm>
          <a:prstGeom prst="doubleWave">
            <a:avLst/>
          </a:prstGeom>
          <a:solidFill>
            <a:srgbClr val="CEB966"/>
          </a:solidFill>
          <a:ln w="127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Semana</a:t>
            </a:r>
            <a:r>
              <a:rPr kumimoji="0" lang="en-US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Biondi" panose="02000505030000020004" pitchFamily="2" charset="0"/>
                <a:sym typeface="Arial" charset="0"/>
              </a:rPr>
              <a:t> 4</a:t>
            </a:r>
            <a:endParaRPr kumimoji="0" lang="es-AR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iondi" panose="02000505030000020004" pitchFamily="2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265778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1_Apex">
  <a:themeElements>
    <a:clrScheme name="1_Apex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EB966"/>
        </a:solidFill>
        <a:ln w="127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EB966"/>
        </a:solidFill>
        <a:ln w="127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lnDef>
  </a:objectDefaults>
  <a:extraClrSchemeLst>
    <a:extraClrScheme>
      <a:clrScheme name="1_Apex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1176</TotalTime>
  <Pages>0</Pages>
  <Words>945</Words>
  <Characters>0</Characters>
  <Application>Microsoft Office PowerPoint</Application>
  <PresentationFormat>Presentación en pantalla (4:3)</PresentationFormat>
  <Lines>0</Lines>
  <Paragraphs>215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39" baseType="lpstr">
      <vt:lpstr>KaiTi</vt:lpstr>
      <vt:lpstr>Aharoni</vt:lpstr>
      <vt:lpstr>Arial</vt:lpstr>
      <vt:lpstr>Arial Narrow</vt:lpstr>
      <vt:lpstr>Biondi</vt:lpstr>
      <vt:lpstr>Book Antiqua</vt:lpstr>
      <vt:lpstr>Franklin Gothic Book</vt:lpstr>
      <vt:lpstr>Franklin Gothic Medium</vt:lpstr>
      <vt:lpstr>Gill Sans MT</vt:lpstr>
      <vt:lpstr>Josschrift</vt:lpstr>
      <vt:lpstr>Lucida Sans</vt:lpstr>
      <vt:lpstr>Simpsonfont</vt:lpstr>
      <vt:lpstr>Wingdings</vt:lpstr>
      <vt:lpstr>Wingdings 2</vt:lpstr>
      <vt:lpstr>Wingdings 3</vt:lpstr>
      <vt:lpstr>ヒラギノ角ゴ ProN W3</vt:lpstr>
      <vt:lpstr>ヒラギノ角ゴ ProN W6</vt:lpstr>
      <vt:lpstr>1_Apex</vt:lpstr>
      <vt:lpstr>Presentación de PowerPoint</vt:lpstr>
      <vt:lpstr>Los 7 Engranajes</vt:lpstr>
      <vt:lpstr>ENGRANAJE 1  Estrategia Espiritual</vt:lpstr>
      <vt:lpstr>1. Estrategia Espiritual</vt:lpstr>
      <vt:lpstr>ENGRANAJE 2 Ciclo Evangelístico</vt:lpstr>
      <vt:lpstr>2. Ciclo Evangelístico</vt:lpstr>
      <vt:lpstr>2. Ciclo Evangelístico</vt:lpstr>
      <vt:lpstr>2. Ciclo Evangelístico</vt:lpstr>
      <vt:lpstr>2. Ciclo Evangelístico</vt:lpstr>
      <vt:lpstr>2. Ciclo Evangelístico</vt:lpstr>
      <vt:lpstr>ENGRANAJE 3 Los Grupos de Amistad</vt:lpstr>
      <vt:lpstr>3. Los Grupos de Amistad</vt:lpstr>
      <vt:lpstr>ENGRANAJE 4 Los Retiros</vt:lpstr>
      <vt:lpstr>3. Los Retiros</vt:lpstr>
      <vt:lpstr>ENGRANAJE 5 Escuela de Discipulado</vt:lpstr>
      <vt:lpstr>5. Escuela de Discipulado</vt:lpstr>
      <vt:lpstr>ENGRANAJE 6 Reunión Semanal</vt:lpstr>
      <vt:lpstr>6. Reunión Semanal</vt:lpstr>
      <vt:lpstr>6. Reunión Semanal</vt:lpstr>
      <vt:lpstr>ENGRANAJE 7 Excelencia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 MODELO DE JESUS</dc:title>
  <dc:creator>Nathan Cavazos</dc:creator>
  <cp:lastModifiedBy>Adrian</cp:lastModifiedBy>
  <cp:revision>70</cp:revision>
  <dcterms:modified xsi:type="dcterms:W3CDTF">2014-02-08T21:06:40Z</dcterms:modified>
</cp:coreProperties>
</file>